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9" r:id="rId2"/>
  </p:sldMasterIdLst>
  <p:notesMasterIdLst>
    <p:notesMasterId r:id="rId7"/>
  </p:notesMasterIdLst>
  <p:sldIdLst>
    <p:sldId id="1351" r:id="rId3"/>
    <p:sldId id="1352" r:id="rId4"/>
    <p:sldId id="1353" r:id="rId5"/>
    <p:sldId id="1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F432D78-85F2-AF1C-7F0E-C366621E2C2C}" name="Chelsea Ornelas" initials="CO" userId="S::chelsea.ornelas@sourcewell-mn.gov::981d86d5-023a-4199-8acf-74b32f579a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5FE91-8C73-23EB-71DB-7C3FFB9CDF8C}" v="1" dt="2023-09-14T18:06:55.637"/>
    <p1510:client id="{62EB8E1D-59F4-971D-9665-7217F2455F1B}" v="4" dt="2023-09-14T16:06:07.124"/>
    <p1510:client id="{ADD105FB-8605-4C03-8406-A0306A831683}" v="123" dt="2023-09-06T19:46:30.541"/>
    <p1510:client id="{C13637E3-EEA4-6ED3-BAAF-FCF4DDDE392F}" v="3" dt="2023-09-13T14:28:42.9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73796" autoAdjust="0"/>
  </p:normalViewPr>
  <p:slideViewPr>
    <p:cSldViewPr snapToGrid="0">
      <p:cViewPr varScale="1">
        <p:scale>
          <a:sx n="49" d="100"/>
          <a:sy n="49" d="100"/>
        </p:scale>
        <p:origin x="6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756A0-09D0-4B53-A453-3E69662F9685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7C70F-CFE0-45E9-AD03-24EC5AD5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69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C70F-CFE0-45E9-AD03-24EC5AD5A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 about taxes: Wellness points convert to cash distributed to the enrolled employee/individual via their employer.  The cash incentive is considered as taxable wages via each employer's payroll. Payout reporting will be based on incentives both earned and spent.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C70F-CFE0-45E9-AD03-24EC5AD5A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9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17C70F-CFE0-45E9-AD03-24EC5AD5A6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8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purdue.edu/owl/research_and_citation/apa_style/apa_formatting_and_style_guide/reference_list_other_non_print_sources.html" TargetMode="Externa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Aerial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ettyImages-505278032_A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r="1204" b="10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441E7F-4244-2E49-A7F0-5F3AED2C0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5400"/>
            <a:ext cx="12191997" cy="6864093"/>
          </a:xfrm>
          <a:prstGeom prst="rect">
            <a:avLst/>
          </a:prstGeom>
        </p:spPr>
      </p:pic>
      <p:pic>
        <p:nvPicPr>
          <p:cNvPr id="6" name="Picture 5" descr="Alternate_Shape_Oranc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4201"/>
            <a:ext cx="7089821" cy="6038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31653"/>
            <a:ext cx="4673600" cy="2061419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lnSpc>
                <a:spcPts val="5333"/>
              </a:lnSpc>
              <a:defRPr sz="5333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Capitalize all Words in </a:t>
            </a:r>
            <a:br>
              <a:rPr lang="en-US"/>
            </a:br>
            <a:r>
              <a:rPr lang="en-US"/>
              <a:t>Main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910778" y="-48177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/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812800" y="4947050"/>
            <a:ext cx="497840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None/>
              <a:defRPr sz="3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20877E0-70DF-4057-9F2D-93B3662043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5765800"/>
            <a:ext cx="2540000" cy="406400"/>
          </a:xfrm>
        </p:spPr>
        <p:txBody>
          <a:bodyPr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867">
                <a:solidFill>
                  <a:schemeClr val="bg1"/>
                </a:solidFill>
              </a:defRPr>
            </a:lvl1pPr>
          </a:lstStyle>
          <a:p>
            <a:pPr lvl="0"/>
            <a:fld id="{6616885D-3816-4AFA-93F8-A71F7D363418}" type="datetime4">
              <a:rPr lang="en-US" smtClean="0"/>
              <a:t>July 10, 2019</a:t>
            </a:fld>
            <a:endParaRPr lang="en-US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F4F6E22-DA01-42BD-B11E-236DFE861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3162" y="381000"/>
            <a:ext cx="3134039" cy="1083733"/>
          </a:xfrm>
          <a:prstGeom prst="rect">
            <a:avLst/>
          </a:prstGeom>
        </p:spPr>
      </p:pic>
      <p:pic>
        <p:nvPicPr>
          <p:cNvPr id="10" name="Picture 9" descr="GettyImages-505278032_ALT.jpg">
            <a:extLst>
              <a:ext uri="{FF2B5EF4-FFF2-40B4-BE49-F238E27FC236}">
                <a16:creationId xmlns:a16="http://schemas.microsoft.com/office/drawing/2014/main" id="{EDE6EADA-9410-4CF4-BDA9-85601CF6A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5" r="1204" b="104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FF28EC-92CC-4433-9698-5FA05602E4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25400"/>
            <a:ext cx="12191997" cy="6864093"/>
          </a:xfrm>
          <a:prstGeom prst="rect">
            <a:avLst/>
          </a:prstGeom>
        </p:spPr>
      </p:pic>
      <p:pic>
        <p:nvPicPr>
          <p:cNvPr id="13" name="Picture 12" descr="Alternate_Shape_Orance.png">
            <a:extLst>
              <a:ext uri="{FF2B5EF4-FFF2-40B4-BE49-F238E27FC236}">
                <a16:creationId xmlns:a16="http://schemas.microsoft.com/office/drawing/2014/main" id="{171CAFCA-E944-44B3-A0CD-9621A7935E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4201"/>
            <a:ext cx="7089821" cy="603881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A53DB3A-A4DA-4CE9-8687-D7EE322D2670}"/>
              </a:ext>
            </a:extLst>
          </p:cNvPr>
          <p:cNvSpPr txBox="1"/>
          <p:nvPr userDrawn="1"/>
        </p:nvSpPr>
        <p:spPr>
          <a:xfrm>
            <a:off x="13910778" y="-481774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065EC0-B8B4-4868-B737-FE2C9EC952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53162" y="381000"/>
            <a:ext cx="3134039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AA04171-1247-4B38-B515-D3C34787BFE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99200" y="1598085"/>
            <a:ext cx="4876800" cy="4269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Insert your photo here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EC22DF1-A5E6-4223-9607-0F5C4E97E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857366"/>
            <a:ext cx="10566399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00AC45-380E-42F4-83C2-90A70A799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5C35E3D-8567-48BF-8C9F-40497B6FD6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A4D383AB-B27F-459C-B341-FE26C597D9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604964"/>
            <a:ext cx="5384801" cy="4567237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394368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725A88C-39BF-4774-A9A8-3A92B1E46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B22370-C86E-4B47-A6A3-5A1F8CCD15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" b="34707"/>
          <a:stretch/>
        </p:blipFill>
        <p:spPr>
          <a:xfrm>
            <a:off x="9298454" y="6070600"/>
            <a:ext cx="1775948" cy="434277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7D77F3-262C-4073-9072-B7B28450ACF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94402" y="0"/>
            <a:ext cx="6217745" cy="6858000"/>
          </a:xfrm>
          <a:custGeom>
            <a:avLst/>
            <a:gdLst>
              <a:gd name="connsiteX0" fmla="*/ 0 w 4953000"/>
              <a:gd name="connsiteY0" fmla="*/ 5143500 h 5143500"/>
              <a:gd name="connsiteX1" fmla="*/ 1238250 w 4953000"/>
              <a:gd name="connsiteY1" fmla="*/ 0 h 5143500"/>
              <a:gd name="connsiteX2" fmla="*/ 4953000 w 4953000"/>
              <a:gd name="connsiteY2" fmla="*/ 0 h 5143500"/>
              <a:gd name="connsiteX3" fmla="*/ 3714750 w 4953000"/>
              <a:gd name="connsiteY3" fmla="*/ 5143500 h 5143500"/>
              <a:gd name="connsiteX4" fmla="*/ 0 w 4953000"/>
              <a:gd name="connsiteY4" fmla="*/ 5143500 h 5143500"/>
              <a:gd name="connsiteX0" fmla="*/ 0 w 4968109"/>
              <a:gd name="connsiteY0" fmla="*/ 5143500 h 5151383"/>
              <a:gd name="connsiteX1" fmla="*/ 1238250 w 4968109"/>
              <a:gd name="connsiteY1" fmla="*/ 0 h 5151383"/>
              <a:gd name="connsiteX2" fmla="*/ 4953000 w 4968109"/>
              <a:gd name="connsiteY2" fmla="*/ 0 h 5151383"/>
              <a:gd name="connsiteX3" fmla="*/ 4968109 w 4968109"/>
              <a:gd name="connsiteY3" fmla="*/ 5151383 h 5151383"/>
              <a:gd name="connsiteX4" fmla="*/ 0 w 4968109"/>
              <a:gd name="connsiteY4" fmla="*/ 5143500 h 5151383"/>
              <a:gd name="connsiteX0" fmla="*/ 0 w 4968109"/>
              <a:gd name="connsiteY0" fmla="*/ 5143500 h 5151383"/>
              <a:gd name="connsiteX1" fmla="*/ 1640270 w 4968109"/>
              <a:gd name="connsiteY1" fmla="*/ 0 h 5151383"/>
              <a:gd name="connsiteX2" fmla="*/ 4953000 w 4968109"/>
              <a:gd name="connsiteY2" fmla="*/ 0 h 5151383"/>
              <a:gd name="connsiteX3" fmla="*/ 4968109 w 4968109"/>
              <a:gd name="connsiteY3" fmla="*/ 5151383 h 5151383"/>
              <a:gd name="connsiteX4" fmla="*/ 0 w 4968109"/>
              <a:gd name="connsiteY4" fmla="*/ 5143500 h 5151383"/>
              <a:gd name="connsiteX0" fmla="*/ 0 w 4865633"/>
              <a:gd name="connsiteY0" fmla="*/ 5127735 h 5151383"/>
              <a:gd name="connsiteX1" fmla="*/ 1537794 w 4865633"/>
              <a:gd name="connsiteY1" fmla="*/ 0 h 5151383"/>
              <a:gd name="connsiteX2" fmla="*/ 4850524 w 4865633"/>
              <a:gd name="connsiteY2" fmla="*/ 0 h 5151383"/>
              <a:gd name="connsiteX3" fmla="*/ 4865633 w 4865633"/>
              <a:gd name="connsiteY3" fmla="*/ 5151383 h 5151383"/>
              <a:gd name="connsiteX4" fmla="*/ 0 w 4865633"/>
              <a:gd name="connsiteY4" fmla="*/ 5127735 h 5151383"/>
              <a:gd name="connsiteX0" fmla="*/ 0 w 4889281"/>
              <a:gd name="connsiteY0" fmla="*/ 5151383 h 5151383"/>
              <a:gd name="connsiteX1" fmla="*/ 1561442 w 4889281"/>
              <a:gd name="connsiteY1" fmla="*/ 0 h 5151383"/>
              <a:gd name="connsiteX2" fmla="*/ 4874172 w 4889281"/>
              <a:gd name="connsiteY2" fmla="*/ 0 h 5151383"/>
              <a:gd name="connsiteX3" fmla="*/ 4889281 w 4889281"/>
              <a:gd name="connsiteY3" fmla="*/ 5151383 h 5151383"/>
              <a:gd name="connsiteX4" fmla="*/ 0 w 4889281"/>
              <a:gd name="connsiteY4" fmla="*/ 5151383 h 5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281" h="5151383">
                <a:moveTo>
                  <a:pt x="0" y="5151383"/>
                </a:moveTo>
                <a:lnTo>
                  <a:pt x="1561442" y="0"/>
                </a:lnTo>
                <a:lnTo>
                  <a:pt x="4874172" y="0"/>
                </a:lnTo>
                <a:cubicBezTo>
                  <a:pt x="4879208" y="1717128"/>
                  <a:pt x="4884245" y="3434255"/>
                  <a:pt x="4889281" y="5151383"/>
                </a:cubicBezTo>
                <a:lnTo>
                  <a:pt x="0" y="51513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6C115DC-7B31-40DA-9D16-5D0D493B0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03042"/>
            <a:ext cx="6908800" cy="57605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Capitalize first letter only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96887D1-1F04-415C-BC45-E1AB444DE3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9B8A313-327F-49E2-B241-08D1D68C94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846" y="1604964"/>
            <a:ext cx="5384801" cy="4567237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A1632C-C764-43E5-90FB-E7F99B47AE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" b="34707"/>
          <a:stretch/>
        </p:blipFill>
        <p:spPr>
          <a:xfrm>
            <a:off x="9298454" y="6070600"/>
            <a:ext cx="1775948" cy="43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379972-88D5-418C-B944-EEF38E3004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413000"/>
            <a:ext cx="12192000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133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B5AFF44-5B0F-49EA-BF78-1BEAA55F1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464800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F42A67-5148-4620-ADC9-C24977B2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94D685-7646-43F0-AD43-BC8CA981C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EE8847C-8679-4044-8059-06CFAC5215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528764"/>
            <a:ext cx="10464800" cy="884237"/>
          </a:xfrm>
        </p:spPr>
        <p:txBody>
          <a:bodyPr l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2850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0379972-88D5-418C-B944-EEF38E3004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3561" y="2412384"/>
            <a:ext cx="3038495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133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2BBD375-FE79-4DB5-98C8-962D28C730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71689" y="2412384"/>
            <a:ext cx="2924313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133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34CE5FCE-6C1D-4672-BF28-F3B4FE7ACD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43544" y="2412384"/>
            <a:ext cx="2982733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133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B5AFF44-5B0F-49EA-BF78-1BEAA55F1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464800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F42A67-5148-4620-ADC9-C24977B2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25C34B3-31C0-48B4-9776-EF1128EC97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73825" y="2412384"/>
            <a:ext cx="2815815" cy="335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2133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9177BF-DF7A-4DE2-9A75-E3902333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186FB69-74D2-43ED-BA75-57DBFD42B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52" y="1528764"/>
            <a:ext cx="10513549" cy="884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188475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941F36-541B-4C91-81DC-F1CEF852C6EA}"/>
              </a:ext>
            </a:extLst>
          </p:cNvPr>
          <p:cNvSpPr/>
          <p:nvPr/>
        </p:nvSpPr>
        <p:spPr>
          <a:xfrm>
            <a:off x="0" y="2006600"/>
            <a:ext cx="12192000" cy="35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B5AFF44-5B0F-49EA-BF78-1BEAA55F12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464800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F42A67-5148-4620-ADC9-C24977B2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C9177BF-DF7A-4DE2-9A75-E3902333E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C9218-D1B2-4E2F-8064-A20B5C1AD6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1095" y="2514600"/>
            <a:ext cx="10363200" cy="2692400"/>
          </a:xfrm>
        </p:spPr>
        <p:txBody>
          <a:bodyPr>
            <a:normAutofit/>
          </a:bodyPr>
          <a:lstStyle>
            <a:lvl1pPr>
              <a:defRPr sz="3600" i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“Edit Master text styles”</a:t>
            </a:r>
          </a:p>
          <a:p>
            <a:pPr lvl="0"/>
            <a:r>
              <a:rPr lang="en-US"/>
              <a:t>-Author</a:t>
            </a:r>
          </a:p>
        </p:txBody>
      </p:sp>
    </p:spTree>
    <p:extLst>
      <p:ext uri="{BB962C8B-B14F-4D97-AF65-F5344CB8AC3E}">
        <p14:creationId xmlns:p14="http://schemas.microsoft.com/office/powerpoint/2010/main" val="335713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47F4AB7-11DA-468A-8C77-C972A91A5D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9" b="34707"/>
          <a:stretch/>
        </p:blipFill>
        <p:spPr>
          <a:xfrm>
            <a:off x="9298454" y="6070600"/>
            <a:ext cx="1775948" cy="434277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3C21E39-4D4B-4066-93E3-376A54125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838201"/>
            <a:ext cx="6604000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Resources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99E20-8AB6-41EC-BD18-34F478639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D0D19F-27FA-4926-807B-827C5216C68A}"/>
              </a:ext>
            </a:extLst>
          </p:cNvPr>
          <p:cNvSpPr txBox="1"/>
          <p:nvPr/>
        </p:nvSpPr>
        <p:spPr>
          <a:xfrm>
            <a:off x="-4673600" y="1600200"/>
            <a:ext cx="4470399" cy="30469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/>
              <a:t>Provide a bulleted list of resources</a:t>
            </a:r>
          </a:p>
          <a:p>
            <a:pPr marL="457178" indent="-457178">
              <a:buSzPct val="70000"/>
              <a:buFont typeface="Wingdings" panose="05000000000000000000" pitchFamily="2" charset="2"/>
              <a:buChar char="§"/>
            </a:pPr>
            <a:r>
              <a:rPr kumimoji="0" lang="en-US" sz="3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Item 1</a:t>
            </a:r>
          </a:p>
          <a:p>
            <a:pPr marL="457178" indent="-457178" algn="l" defTabSz="1219140" rtl="0" eaLnBrk="1" latinLnBrk="0" hangingPunct="1">
              <a:buSzPct val="70000"/>
              <a:buFont typeface="Wingdings" panose="05000000000000000000" pitchFamily="2" charset="2"/>
              <a:buChar char="§"/>
            </a:pPr>
            <a:r>
              <a:rPr kumimoji="0" lang="en-US" sz="3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Item 2</a:t>
            </a:r>
          </a:p>
          <a:p>
            <a:pPr marL="457178" indent="-457178" algn="l" defTabSz="1219140" rtl="0" eaLnBrk="1" latinLnBrk="0" hangingPunct="1">
              <a:buSzPct val="70000"/>
              <a:buFont typeface="Wingdings" panose="05000000000000000000" pitchFamily="2" charset="2"/>
              <a:buChar char="§"/>
            </a:pPr>
            <a:r>
              <a:rPr kumimoji="0" lang="en-US" sz="32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Item 3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3F44B4A-588B-4ABB-B455-60F86B1027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94402" y="0"/>
            <a:ext cx="6217745" cy="6858000"/>
          </a:xfrm>
          <a:custGeom>
            <a:avLst/>
            <a:gdLst>
              <a:gd name="connsiteX0" fmla="*/ 0 w 4953000"/>
              <a:gd name="connsiteY0" fmla="*/ 5143500 h 5143500"/>
              <a:gd name="connsiteX1" fmla="*/ 1238250 w 4953000"/>
              <a:gd name="connsiteY1" fmla="*/ 0 h 5143500"/>
              <a:gd name="connsiteX2" fmla="*/ 4953000 w 4953000"/>
              <a:gd name="connsiteY2" fmla="*/ 0 h 5143500"/>
              <a:gd name="connsiteX3" fmla="*/ 3714750 w 4953000"/>
              <a:gd name="connsiteY3" fmla="*/ 5143500 h 5143500"/>
              <a:gd name="connsiteX4" fmla="*/ 0 w 4953000"/>
              <a:gd name="connsiteY4" fmla="*/ 5143500 h 5143500"/>
              <a:gd name="connsiteX0" fmla="*/ 0 w 4968109"/>
              <a:gd name="connsiteY0" fmla="*/ 5143500 h 5151383"/>
              <a:gd name="connsiteX1" fmla="*/ 1238250 w 4968109"/>
              <a:gd name="connsiteY1" fmla="*/ 0 h 5151383"/>
              <a:gd name="connsiteX2" fmla="*/ 4953000 w 4968109"/>
              <a:gd name="connsiteY2" fmla="*/ 0 h 5151383"/>
              <a:gd name="connsiteX3" fmla="*/ 4968109 w 4968109"/>
              <a:gd name="connsiteY3" fmla="*/ 5151383 h 5151383"/>
              <a:gd name="connsiteX4" fmla="*/ 0 w 4968109"/>
              <a:gd name="connsiteY4" fmla="*/ 5143500 h 5151383"/>
              <a:gd name="connsiteX0" fmla="*/ 0 w 4968109"/>
              <a:gd name="connsiteY0" fmla="*/ 5143500 h 5151383"/>
              <a:gd name="connsiteX1" fmla="*/ 1640270 w 4968109"/>
              <a:gd name="connsiteY1" fmla="*/ 0 h 5151383"/>
              <a:gd name="connsiteX2" fmla="*/ 4953000 w 4968109"/>
              <a:gd name="connsiteY2" fmla="*/ 0 h 5151383"/>
              <a:gd name="connsiteX3" fmla="*/ 4968109 w 4968109"/>
              <a:gd name="connsiteY3" fmla="*/ 5151383 h 5151383"/>
              <a:gd name="connsiteX4" fmla="*/ 0 w 4968109"/>
              <a:gd name="connsiteY4" fmla="*/ 5143500 h 5151383"/>
              <a:gd name="connsiteX0" fmla="*/ 0 w 4865633"/>
              <a:gd name="connsiteY0" fmla="*/ 5127735 h 5151383"/>
              <a:gd name="connsiteX1" fmla="*/ 1537794 w 4865633"/>
              <a:gd name="connsiteY1" fmla="*/ 0 h 5151383"/>
              <a:gd name="connsiteX2" fmla="*/ 4850524 w 4865633"/>
              <a:gd name="connsiteY2" fmla="*/ 0 h 5151383"/>
              <a:gd name="connsiteX3" fmla="*/ 4865633 w 4865633"/>
              <a:gd name="connsiteY3" fmla="*/ 5151383 h 5151383"/>
              <a:gd name="connsiteX4" fmla="*/ 0 w 4865633"/>
              <a:gd name="connsiteY4" fmla="*/ 5127735 h 5151383"/>
              <a:gd name="connsiteX0" fmla="*/ 0 w 4889281"/>
              <a:gd name="connsiteY0" fmla="*/ 5151383 h 5151383"/>
              <a:gd name="connsiteX1" fmla="*/ 1561442 w 4889281"/>
              <a:gd name="connsiteY1" fmla="*/ 0 h 5151383"/>
              <a:gd name="connsiteX2" fmla="*/ 4874172 w 4889281"/>
              <a:gd name="connsiteY2" fmla="*/ 0 h 5151383"/>
              <a:gd name="connsiteX3" fmla="*/ 4889281 w 4889281"/>
              <a:gd name="connsiteY3" fmla="*/ 5151383 h 5151383"/>
              <a:gd name="connsiteX4" fmla="*/ 0 w 4889281"/>
              <a:gd name="connsiteY4" fmla="*/ 5151383 h 5151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9281" h="5151383">
                <a:moveTo>
                  <a:pt x="0" y="5151383"/>
                </a:moveTo>
                <a:lnTo>
                  <a:pt x="1561442" y="0"/>
                </a:lnTo>
                <a:lnTo>
                  <a:pt x="4874172" y="0"/>
                </a:lnTo>
                <a:cubicBezTo>
                  <a:pt x="4879208" y="1717128"/>
                  <a:pt x="4884245" y="3434255"/>
                  <a:pt x="4889281" y="5151383"/>
                </a:cubicBezTo>
                <a:lnTo>
                  <a:pt x="0" y="51513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photo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110FD73-DF57-4430-B4F8-82F7D490EA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E6DB409-580B-4F34-AFBC-DBA7249833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853" y="1528764"/>
            <a:ext cx="5384801" cy="4567237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405639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A56A2-81A7-4A18-8124-E02DC6E9A2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558C8-ADCF-4B4A-A6C1-F2A7A9279E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419C59-6AA1-4894-81EC-8C8BF346551D}"/>
              </a:ext>
            </a:extLst>
          </p:cNvPr>
          <p:cNvSpPr txBox="1"/>
          <p:nvPr/>
        </p:nvSpPr>
        <p:spPr>
          <a:xfrm>
            <a:off x="-7112000" y="1600200"/>
            <a:ext cx="7010400" cy="30469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/>
              <a:t>Use APA citation to provide a Reference list</a:t>
            </a:r>
          </a:p>
          <a:p>
            <a:pPr lvl="0"/>
            <a:endParaRPr lang="en-US" sz="3200"/>
          </a:p>
          <a:p>
            <a:pPr lvl="0"/>
            <a:r>
              <a:rPr lang="en-US" sz="3200"/>
              <a:t>Visit the </a:t>
            </a:r>
            <a:r>
              <a:rPr lang="en-US" sz="3200">
                <a:hlinkClick r:id="rId2"/>
              </a:rPr>
              <a:t>Purdue Online Writing Lab </a:t>
            </a:r>
            <a:r>
              <a:rPr lang="en-US" sz="3200"/>
              <a:t>for APA citation help</a:t>
            </a:r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410C396-423D-4436-9C39-EE3712E3A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28763"/>
            <a:ext cx="10464800" cy="4643436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244258005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6627C22-1CF6-422B-8A6F-C27E20CCF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762001"/>
            <a:ext cx="11021484" cy="5728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39F776-D523-4ABA-91A2-28F3CB3C4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65D15179-0546-42C8-803E-E7E6EFB73E5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994402" y="1598085"/>
            <a:ext cx="5636684" cy="4402667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 your chart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DABE5AD-F484-4917-A3BD-081057ADD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79FB4C-2384-4209-B67A-1A1D0D913824}"/>
              </a:ext>
            </a:extLst>
          </p:cNvPr>
          <p:cNvSpPr txBox="1"/>
          <p:nvPr/>
        </p:nvSpPr>
        <p:spPr>
          <a:xfrm>
            <a:off x="-5283200" y="1299727"/>
            <a:ext cx="5147736" cy="216469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Delete the chart below and insert your own chart by clicking on the icon below</a:t>
            </a:r>
          </a:p>
          <a:p>
            <a:pPr marL="232822" marR="0" lvl="1" indent="-232822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7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Keep information bulleted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06E6182-968F-4742-9F18-E4680177B9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524000"/>
            <a:ext cx="5336053" cy="4495800"/>
          </a:xfrm>
        </p:spPr>
        <p:txBody>
          <a:bodyPr lIns="0" tIns="0"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938859345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33">
                <a:solidFill>
                  <a:srgbClr val="405972"/>
                </a:solidFill>
              </a:defRPr>
            </a:lvl1pPr>
          </a:lstStyle>
          <a:p>
            <a:r>
              <a:rPr lang="en-US" err="1"/>
              <a:t>Sourcewell</a:t>
            </a:r>
            <a:r>
              <a:rPr lang="en-US"/>
              <a:t>  |  Title goes here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33">
                <a:solidFill>
                  <a:srgbClr val="40597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9248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33">
                <a:solidFill>
                  <a:srgbClr val="405972"/>
                </a:solidFill>
              </a:defRPr>
            </a:lvl1pPr>
          </a:lstStyle>
          <a:p>
            <a:fld id="{58352FD1-C698-0A47-806D-EDC2385B4953}" type="datetime4">
              <a:rPr lang="en-US" smtClean="0"/>
              <a:t>September 15, 2023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" y="1598085"/>
            <a:ext cx="10972800" cy="1826825"/>
          </a:xfrm>
        </p:spPr>
        <p:txBody>
          <a:bodyPr numCol="1" spcCol="365760"/>
          <a:lstStyle>
            <a:lvl4pPr marL="535504" indent="-306910">
              <a:tabLst/>
              <a:defRPr/>
            </a:lvl4pPr>
            <a:lvl5pPr marL="768331" indent="-232828">
              <a:tabLst/>
              <a:defRPr/>
            </a:lvl5pPr>
            <a:lvl6pPr marL="1071007" indent="-302676"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44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10193" r="34120" b="-833"/>
          <a:stretch/>
        </p:blipFill>
        <p:spPr>
          <a:xfrm>
            <a:off x="-1" y="-1"/>
            <a:ext cx="6908801" cy="6858001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910777" y="-4817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28338"/>
            <a:ext cx="4486656" cy="1127488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 goes here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439852"/>
            <a:ext cx="4480560" cy="584775"/>
          </a:xfrm>
        </p:spPr>
        <p:txBody>
          <a:bodyPr wrap="square"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89003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 Aerial City F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FA63A8-3C5B-42BF-81D5-AE3F08A66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63E92B-5DC4-4263-BF87-DD69971A4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22222" r="39608" b="9630"/>
          <a:stretch/>
        </p:blipFill>
        <p:spPr>
          <a:xfrm rot="2773902">
            <a:off x="123030" y="-1686430"/>
            <a:ext cx="8605935" cy="74692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3B0319-8186-4FB9-9137-2D67545E64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20800" y="752029"/>
            <a:ext cx="5486400" cy="2061419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lnSpc>
                <a:spcPts val="5333"/>
              </a:lnSpc>
              <a:defRPr sz="48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Divider slide - capitalize only first letter of first word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86368F64-F968-42A9-A59B-CEDFD9696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2813450"/>
            <a:ext cx="497840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None/>
              <a:defRPr sz="3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3CF8E72-2700-45A7-A4A6-00E423610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3162" y="381000"/>
            <a:ext cx="3134039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046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13910777" y="-4817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t="22222" r="39608" b="9630"/>
          <a:stretch/>
        </p:blipFill>
        <p:spPr>
          <a:xfrm rot="2773902">
            <a:off x="123029" y="-1686431"/>
            <a:ext cx="8605935" cy="746929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28338"/>
            <a:ext cx="4486656" cy="1127488"/>
          </a:xfrm>
        </p:spPr>
        <p:txBody>
          <a:bodyPr lIns="0" tIns="0" rIns="0" bIns="0" numCol="1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 goes here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439853"/>
            <a:ext cx="4486656" cy="584775"/>
          </a:xfrm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8371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Sourcewell  |  Title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9485D75-5A83-E54C-B9BC-843954598540}" type="datetime4">
              <a:rPr lang="en-US" smtClean="0"/>
              <a:t>September 15, 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51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3860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33">
                <a:solidFill>
                  <a:srgbClr val="40597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71200" y="6356352"/>
            <a:ext cx="7112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33">
                <a:solidFill>
                  <a:srgbClr val="40597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924800" y="6356352"/>
            <a:ext cx="28448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933">
                <a:solidFill>
                  <a:srgbClr val="40597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" y="1598086"/>
            <a:ext cx="10972800" cy="1901375"/>
          </a:xfrm>
        </p:spPr>
        <p:txBody>
          <a:bodyPr numCol="1" spcCol="365760"/>
          <a:lstStyle>
            <a:lvl4pPr marL="535491" indent="-306903">
              <a:tabLst/>
              <a:defRPr/>
            </a:lvl4pPr>
            <a:lvl5pPr marL="768311" indent="-232822">
              <a:tabLst/>
              <a:defRPr/>
            </a:lvl5pPr>
            <a:lvl6pPr marL="1070980" indent="-302668">
              <a:tabLst/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078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ttyImages-sb10066490z-00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" t="11826" r="2430" b="5856"/>
          <a:stretch/>
        </p:blipFill>
        <p:spPr>
          <a:xfrm>
            <a:off x="-8000" y="9324"/>
            <a:ext cx="12196141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910777" y="-4817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1" t="22222" r="20370" b="12593"/>
          <a:stretch/>
        </p:blipFill>
        <p:spPr>
          <a:xfrm>
            <a:off x="75878" y="-58838"/>
            <a:ext cx="7178876" cy="619354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28338"/>
            <a:ext cx="4486656" cy="1127488"/>
          </a:xfrm>
        </p:spPr>
        <p:txBody>
          <a:bodyPr lIns="0" tIns="0" rIns="0" bIns="0" numCol="1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 goes here</a:t>
            </a:r>
          </a:p>
        </p:txBody>
      </p:sp>
      <p:sp>
        <p:nvSpPr>
          <p:cNvPr id="23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439853"/>
            <a:ext cx="4486656" cy="584775"/>
          </a:xfrm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6495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93256"/>
            <a:ext cx="9144000" cy="61670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92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DD8-AEEB-FA46-BA8C-CCFEC790F34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A4234-4DBD-AB41-B67E-810919561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3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16580215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t="6907" r="883" b="42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Divider_Slide_Page_Community_Shape_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72"/>
            <a:ext cx="8229600" cy="504692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3910777" y="-4817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28338"/>
            <a:ext cx="4486656" cy="1127488"/>
          </a:xfrm>
        </p:spPr>
        <p:txBody>
          <a:bodyPr lIns="0" tIns="0" rIns="0" bIns="0" numCol="1" anchor="b" anchorCtr="0">
            <a:spAutoFit/>
          </a:bodyPr>
          <a:lstStyle>
            <a:lvl1pPr>
              <a:defRPr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Divider title goes here</a:t>
            </a:r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439853"/>
            <a:ext cx="4486656" cy="584775"/>
          </a:xfrm>
        </p:spPr>
        <p:txBody>
          <a:bodyPr anchor="t"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37858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3C21E39-4D4B-4066-93E3-376A54125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871200" cy="576055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99E20-8AB6-41EC-BD18-34F478639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pPr defTabSz="1219170">
              <a:defRPr/>
            </a:pPr>
            <a:fld id="{CC07A0C6-0FC1-476D-8928-A360A0127B30}" type="slidenum">
              <a:rPr lang="en-US" smtClean="0">
                <a:solidFill>
                  <a:srgbClr val="506D85"/>
                </a:solidFill>
              </a:rPr>
              <a:pPr defTabSz="1219170">
                <a:defRPr/>
              </a:pPr>
              <a:t>‹#›</a:t>
            </a:fld>
            <a:endParaRPr lang="en-US">
              <a:solidFill>
                <a:srgbClr val="506D85"/>
              </a:solidFill>
            </a:endParaRP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6295E5-7E89-4228-8A02-013A91B31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14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SS_Section Break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9849" y="2"/>
            <a:ext cx="12228585" cy="6885439"/>
          </a:xfrm>
          <a:prstGeom prst="rect">
            <a:avLst/>
          </a:prstGeom>
          <a:solidFill>
            <a:schemeClr val="accent1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936" y="2928709"/>
            <a:ext cx="10498397" cy="661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Section Break Master Page</a:t>
            </a:r>
          </a:p>
        </p:txBody>
      </p:sp>
      <p:pic>
        <p:nvPicPr>
          <p:cNvPr id="4" name="Picture Placeholder 2" descr="HSS_REV_V_AI8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9477232" y="5257800"/>
            <a:ext cx="2714768" cy="152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81937" y="4012331"/>
            <a:ext cx="1806223" cy="1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8275" y="3551564"/>
            <a:ext cx="10801351" cy="420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</a:lstStyle>
          <a:p>
            <a:r>
              <a:rPr lang="en-US" sz="2100" b="0" i="0">
                <a:latin typeface="Gill Sans Light"/>
                <a:cs typeface="Gill Sans Light"/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617145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ection Break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9849" y="2"/>
            <a:ext cx="12228585" cy="6885439"/>
          </a:xfrm>
          <a:prstGeom prst="rect">
            <a:avLst/>
          </a:prstGeom>
          <a:solidFill>
            <a:schemeClr val="accent2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936" y="2928709"/>
            <a:ext cx="10498397" cy="661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Section Break Master Page</a:t>
            </a:r>
          </a:p>
        </p:txBody>
      </p:sp>
      <p:pic>
        <p:nvPicPr>
          <p:cNvPr id="4" name="Picture Placeholder 2" descr="HSS_REV_V_AI8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9477232" y="5257800"/>
            <a:ext cx="2714768" cy="152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81937" y="4012331"/>
            <a:ext cx="1806223" cy="1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8275" y="3551564"/>
            <a:ext cx="10801351" cy="420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</a:lstStyle>
          <a:p>
            <a:r>
              <a:rPr lang="en-US" sz="2100" b="0" i="0">
                <a:latin typeface="Gill Sans Light"/>
                <a:cs typeface="Gill Sans Light"/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6812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 Aerial Rural C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B1BC4-8DE9-497C-B004-ECD83BFBDC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C1F51B-EAC5-4930-9CC3-97E81415A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pic>
        <p:nvPicPr>
          <p:cNvPr id="5" name="Picture 4" descr="Divider_Slide_Page_Community_Shape_2.png">
            <a:extLst>
              <a:ext uri="{FF2B5EF4-FFF2-40B4-BE49-F238E27FC236}">
                <a16:creationId xmlns:a16="http://schemas.microsoft.com/office/drawing/2014/main" id="{8D814F28-3ECE-4AB0-81F7-A592201CD4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472"/>
            <a:ext cx="8229600" cy="504692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30EF3F4-01BD-4F9D-9F35-1EA04BC46F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665958"/>
            <a:ext cx="5486400" cy="2051844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lnSpc>
                <a:spcPts val="5333"/>
              </a:lnSpc>
              <a:defRPr sz="48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Divider slide - capitalize only first letter of first word</a:t>
            </a:r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C6A6AAA7-7181-4403-ABB2-78258BD78D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800" y="2717802"/>
            <a:ext cx="4978400" cy="58477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buNone/>
              <a:defRPr sz="3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79F1955-0CAF-4C5D-BD86-3FED11DE8C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53162" y="381000"/>
            <a:ext cx="3134039" cy="10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90118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ection Break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9849" y="2"/>
            <a:ext cx="12228585" cy="6885439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936" y="2928709"/>
            <a:ext cx="10498397" cy="661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Section Break Master Page</a:t>
            </a:r>
          </a:p>
        </p:txBody>
      </p:sp>
      <p:pic>
        <p:nvPicPr>
          <p:cNvPr id="4" name="Picture Placeholder 2" descr="HSS_REV_V_AI8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9477232" y="5257800"/>
            <a:ext cx="2714768" cy="152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81937" y="4012331"/>
            <a:ext cx="1806223" cy="1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8275" y="3551564"/>
            <a:ext cx="10801351" cy="420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</a:lstStyle>
          <a:p>
            <a:r>
              <a:rPr lang="en-US" sz="2100" b="0" i="0">
                <a:latin typeface="Gill Sans Light"/>
                <a:cs typeface="Gill Sans Light"/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94677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ection Break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9849" y="2"/>
            <a:ext cx="12228585" cy="6885439"/>
          </a:xfrm>
          <a:prstGeom prst="rect">
            <a:avLst/>
          </a:prstGeom>
          <a:solidFill>
            <a:schemeClr val="accent4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936" y="2928709"/>
            <a:ext cx="10498397" cy="661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Section Break Master Page</a:t>
            </a:r>
          </a:p>
        </p:txBody>
      </p:sp>
      <p:pic>
        <p:nvPicPr>
          <p:cNvPr id="4" name="Picture Placeholder 2" descr="HSS_REV_V_AI8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9477232" y="5257800"/>
            <a:ext cx="2714768" cy="152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81937" y="4012331"/>
            <a:ext cx="1806223" cy="1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8275" y="3551564"/>
            <a:ext cx="10801351" cy="420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</a:lstStyle>
          <a:p>
            <a:r>
              <a:rPr lang="en-US" sz="2100" b="0" i="0">
                <a:latin typeface="Gill Sans Light"/>
                <a:cs typeface="Gill Sans Light"/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36597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ection Break_br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9849" y="2"/>
            <a:ext cx="12228585" cy="6885439"/>
          </a:xfrm>
          <a:prstGeom prst="rect">
            <a:avLst/>
          </a:prstGeom>
          <a:solidFill>
            <a:schemeClr val="accent5">
              <a:alpha val="7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81936" y="2928709"/>
            <a:ext cx="10498397" cy="661611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b="0" i="0" baseline="0">
                <a:solidFill>
                  <a:schemeClr val="bg1"/>
                </a:solidFill>
                <a:latin typeface="Gill Sans"/>
                <a:cs typeface="Gill Sans"/>
              </a:defRPr>
            </a:lvl1pPr>
          </a:lstStyle>
          <a:p>
            <a:r>
              <a:rPr lang="en-US"/>
              <a:t>Section Break Master Page</a:t>
            </a:r>
          </a:p>
        </p:txBody>
      </p:sp>
      <p:pic>
        <p:nvPicPr>
          <p:cNvPr id="4" name="Picture Placeholder 2" descr="HSS_REV_V_AI8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9" b="9699"/>
          <a:stretch>
            <a:fillRect/>
          </a:stretch>
        </p:blipFill>
        <p:spPr>
          <a:xfrm>
            <a:off x="9477232" y="5257800"/>
            <a:ext cx="2714768" cy="1524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481937" y="4012331"/>
            <a:ext cx="1806223" cy="10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4291" tIns="17145" rIns="34291" bIns="17145" rtlCol="0" anchor="ctr"/>
          <a:lstStyle/>
          <a:p>
            <a:pPr algn="ctr"/>
            <a:endParaRPr lang="en-US" sz="1051">
              <a:latin typeface="Gill Sans Ligh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478275" y="3551564"/>
            <a:ext cx="10801351" cy="4206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351">
                <a:solidFill>
                  <a:schemeClr val="bg1"/>
                </a:solidFill>
              </a:defRPr>
            </a:lvl1pPr>
          </a:lstStyle>
          <a:p>
            <a:r>
              <a:rPr lang="en-US" sz="2100" b="0" i="0">
                <a:latin typeface="Gill Sans Light"/>
                <a:cs typeface="Gill Sans Light"/>
              </a:rPr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9212474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idebar_2 col_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Ligh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187329" y="5779953"/>
            <a:ext cx="11816292" cy="3949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1" baseline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b="0">
                <a:latin typeface="Gill Sans Light"/>
                <a:cs typeface="Gill Sans Light"/>
              </a:rPr>
              <a:t>Subtext = 14 pt. Gill Sans Light Italic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" y="0"/>
            <a:ext cx="1843617" cy="6858000"/>
            <a:chOff x="0" y="0"/>
            <a:chExt cx="2765425" cy="13716000"/>
          </a:xfrm>
          <a:solidFill>
            <a:schemeClr val="accent2"/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765425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pic>
          <p:nvPicPr>
            <p:cNvPr id="19" name="Picture 18" descr="HSS_REV_V_Tag.eps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2" t="10291" r="12840" b="32050"/>
            <a:stretch/>
          </p:blipFill>
          <p:spPr>
            <a:xfrm>
              <a:off x="280987" y="11259106"/>
              <a:ext cx="2359971" cy="21814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586852-84CE-CF4D-9B9B-B687B6AC0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13" y="416723"/>
            <a:ext cx="11790892" cy="459581"/>
          </a:xfrm>
          <a:prstGeom prst="rect">
            <a:avLst/>
          </a:prstGeom>
        </p:spPr>
        <p:txBody>
          <a:bodyPr vert="horz"/>
          <a:lstStyle>
            <a:lvl1pPr marL="0" marR="0" indent="0" algn="ctr" defTabSz="685783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kern="1200" baseline="0" dirty="0" smtClean="0">
                <a:solidFill>
                  <a:srgbClr val="445469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Title = 30 pt. Gill Sans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C4DA54F8-34C4-7140-A5B2-0C9281B3B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196" y="893157"/>
            <a:ext cx="11781421" cy="45085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800">
                <a:latin typeface="Gill Sans Light"/>
                <a:cs typeface="Gill Sans Light"/>
              </a:rPr>
              <a:t>Subtitle</a:t>
            </a:r>
            <a:r>
              <a:rPr lang="en-US" sz="1800" baseline="0">
                <a:latin typeface="Gill Sans Light"/>
                <a:cs typeface="Gill Sans Light"/>
              </a:rPr>
              <a:t> = 18 pt. Gill Sans Light</a:t>
            </a:r>
            <a:endParaRPr lang="en-US" sz="1800">
              <a:latin typeface="Gill Sans Light"/>
              <a:cs typeface="Gill Sans Light"/>
            </a:endParaRP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26DD454-45E3-1245-80A9-6136D2EF9C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2907" y="1730001"/>
            <a:ext cx="5875896" cy="315868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39">
            <a:extLst>
              <a:ext uri="{FF2B5EF4-FFF2-40B4-BE49-F238E27FC236}">
                <a16:creationId xmlns:a16="http://schemas.microsoft.com/office/drawing/2014/main" id="{BC2AAA6F-CE6B-FC45-9269-53D951EE0A2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21647"/>
            <a:ext cx="5766816" cy="3158331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(picture here)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BD63E-808C-B246-AEC0-F22D2909548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2019 HealthSource Solutions  |  www.healthsource-solutions.com</a:t>
            </a:r>
          </a:p>
        </p:txBody>
      </p:sp>
    </p:spTree>
    <p:extLst>
      <p:ext uri="{BB962C8B-B14F-4D97-AF65-F5344CB8AC3E}">
        <p14:creationId xmlns:p14="http://schemas.microsoft.com/office/powerpoint/2010/main" val="648263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idebar_2 col_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Ligh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187329" y="5779953"/>
            <a:ext cx="11816292" cy="3949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1" baseline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b="0">
                <a:latin typeface="Gill Sans Light"/>
                <a:cs typeface="Gill Sans Light"/>
              </a:rPr>
              <a:t>Subtext = 14 pt. Gill Sans Light Italic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" y="0"/>
            <a:ext cx="1843617" cy="6858000"/>
            <a:chOff x="0" y="0"/>
            <a:chExt cx="2765425" cy="13716000"/>
          </a:xfrm>
          <a:solidFill>
            <a:schemeClr val="accent3"/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765425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pic>
          <p:nvPicPr>
            <p:cNvPr id="19" name="Picture 18" descr="HSS_REV_V_Tag.eps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2" t="10291" r="12840" b="32050"/>
            <a:stretch/>
          </p:blipFill>
          <p:spPr>
            <a:xfrm>
              <a:off x="280987" y="11259106"/>
              <a:ext cx="2359971" cy="21814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586852-84CE-CF4D-9B9B-B687B6AC0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13" y="416723"/>
            <a:ext cx="11790892" cy="459581"/>
          </a:xfrm>
          <a:prstGeom prst="rect">
            <a:avLst/>
          </a:prstGeom>
        </p:spPr>
        <p:txBody>
          <a:bodyPr vert="horz"/>
          <a:lstStyle>
            <a:lvl1pPr marL="0" marR="0" indent="0" algn="ctr" defTabSz="685783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kern="1200" baseline="0" dirty="0" smtClean="0">
                <a:solidFill>
                  <a:srgbClr val="445469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Title = 30 pt. Gill Sans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C4DA54F8-34C4-7140-A5B2-0C9281B3B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196" y="893157"/>
            <a:ext cx="11781421" cy="45085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800">
                <a:latin typeface="Gill Sans Light"/>
                <a:cs typeface="Gill Sans Light"/>
              </a:rPr>
              <a:t>Subtitle</a:t>
            </a:r>
            <a:r>
              <a:rPr lang="en-US" sz="1800" baseline="0">
                <a:latin typeface="Gill Sans Light"/>
                <a:cs typeface="Gill Sans Light"/>
              </a:rPr>
              <a:t> = 18 pt. Gill Sans Light</a:t>
            </a:r>
            <a:endParaRPr lang="en-US" sz="1800">
              <a:latin typeface="Gill Sans Light"/>
              <a:cs typeface="Gill Sans Light"/>
            </a:endParaRP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0E0032C7-CE96-CC40-AD10-15B0C33F9A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2907" y="1730001"/>
            <a:ext cx="5875896" cy="315868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39">
            <a:extLst>
              <a:ext uri="{FF2B5EF4-FFF2-40B4-BE49-F238E27FC236}">
                <a16:creationId xmlns:a16="http://schemas.microsoft.com/office/drawing/2014/main" id="{62279979-57BB-E54E-97FA-56A401CA013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21647"/>
            <a:ext cx="5766816" cy="3158331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(picture here)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D4D741-B0A1-244D-8432-4FB067E470E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2019 HealthSource Solutions  |  www.healthsource-solutions.com</a:t>
            </a:r>
          </a:p>
        </p:txBody>
      </p:sp>
    </p:spTree>
    <p:extLst>
      <p:ext uri="{BB962C8B-B14F-4D97-AF65-F5344CB8AC3E}">
        <p14:creationId xmlns:p14="http://schemas.microsoft.com/office/powerpoint/2010/main" val="784105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idebar_2 col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Ligh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187329" y="5779953"/>
            <a:ext cx="11816292" cy="3949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1" baseline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b="0">
                <a:latin typeface="Gill Sans Light"/>
                <a:cs typeface="Gill Sans Light"/>
              </a:rPr>
              <a:t>Subtext = 14 pt. Gill Sans Light Italic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" y="0"/>
            <a:ext cx="1843617" cy="6858000"/>
            <a:chOff x="0" y="0"/>
            <a:chExt cx="2765425" cy="13716000"/>
          </a:xfrm>
          <a:solidFill>
            <a:schemeClr val="accent4"/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765425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pic>
          <p:nvPicPr>
            <p:cNvPr id="19" name="Picture 18" descr="HSS_REV_V_Tag.eps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2" t="10291" r="12840" b="32050"/>
            <a:stretch/>
          </p:blipFill>
          <p:spPr>
            <a:xfrm>
              <a:off x="280987" y="11259106"/>
              <a:ext cx="2359971" cy="21814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586852-84CE-CF4D-9B9B-B687B6AC0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13" y="416723"/>
            <a:ext cx="11790892" cy="459581"/>
          </a:xfrm>
          <a:prstGeom prst="rect">
            <a:avLst/>
          </a:prstGeom>
        </p:spPr>
        <p:txBody>
          <a:bodyPr vert="horz"/>
          <a:lstStyle>
            <a:lvl1pPr marL="0" marR="0" indent="0" algn="ctr" defTabSz="685783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kern="1200" baseline="0" dirty="0" smtClean="0">
                <a:solidFill>
                  <a:srgbClr val="445469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Title = 30 pt. Gill Sans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C4DA54F8-34C4-7140-A5B2-0C9281B3B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196" y="893157"/>
            <a:ext cx="11781421" cy="45085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800">
                <a:latin typeface="Gill Sans Light"/>
                <a:cs typeface="Gill Sans Light"/>
              </a:rPr>
              <a:t>Subtitle</a:t>
            </a:r>
            <a:r>
              <a:rPr lang="en-US" sz="1800" baseline="0">
                <a:latin typeface="Gill Sans Light"/>
                <a:cs typeface="Gill Sans Light"/>
              </a:rPr>
              <a:t> = 18 pt. Gill Sans Light</a:t>
            </a:r>
            <a:endParaRPr lang="en-US" sz="1800">
              <a:latin typeface="Gill Sans Light"/>
              <a:cs typeface="Gill Sans Light"/>
            </a:endParaRP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4407669-94E1-8547-A7C3-24C139658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2907" y="1730001"/>
            <a:ext cx="5875896" cy="315868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39">
            <a:extLst>
              <a:ext uri="{FF2B5EF4-FFF2-40B4-BE49-F238E27FC236}">
                <a16:creationId xmlns:a16="http://schemas.microsoft.com/office/drawing/2014/main" id="{1D2B8482-1DC0-214D-BCB2-4B9ED2971CA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21647"/>
            <a:ext cx="5766816" cy="3158331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(picture here)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0C75D9-D840-6A46-900A-881D2F55701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2019 HealthSource Solutions  |  www.healthsource-solutions.com</a:t>
            </a:r>
          </a:p>
        </p:txBody>
      </p:sp>
    </p:spTree>
    <p:extLst>
      <p:ext uri="{BB962C8B-B14F-4D97-AF65-F5344CB8AC3E}">
        <p14:creationId xmlns:p14="http://schemas.microsoft.com/office/powerpoint/2010/main" val="24660453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S_sidebar_2 col_brigh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5199761" y="5"/>
            <a:ext cx="1806223" cy="1388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latin typeface="Gill Sans Light"/>
            </a:endParaRPr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8" hasCustomPrompt="1"/>
          </p:nvPr>
        </p:nvSpPr>
        <p:spPr>
          <a:xfrm>
            <a:off x="187329" y="5779953"/>
            <a:ext cx="11816292" cy="3949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400" b="0" i="1" baseline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r>
              <a:rPr lang="en-US" b="0">
                <a:latin typeface="Gill Sans Light"/>
                <a:cs typeface="Gill Sans Light"/>
              </a:rPr>
              <a:t>Subtext = 14 pt. Gill Sans Light Italic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" y="0"/>
            <a:ext cx="1843617" cy="6858000"/>
            <a:chOff x="0" y="0"/>
            <a:chExt cx="2765425" cy="13716000"/>
          </a:xfrm>
          <a:solidFill>
            <a:schemeClr val="accent5"/>
          </a:solidFill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2765425" cy="13716000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pic>
          <p:nvPicPr>
            <p:cNvPr id="19" name="Picture 18" descr="HSS_REV_V_Tag.eps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52" t="10291" r="12840" b="32050"/>
            <a:stretch/>
          </p:blipFill>
          <p:spPr>
            <a:xfrm>
              <a:off x="280987" y="11259106"/>
              <a:ext cx="2359971" cy="218145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A586852-84CE-CF4D-9B9B-B687B6AC0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13" y="416723"/>
            <a:ext cx="11790892" cy="459581"/>
          </a:xfrm>
          <a:prstGeom prst="rect">
            <a:avLst/>
          </a:prstGeom>
        </p:spPr>
        <p:txBody>
          <a:bodyPr vert="horz"/>
          <a:lstStyle>
            <a:lvl1pPr marL="0" marR="0" indent="0" algn="ctr" defTabSz="685783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3000" kern="1200" baseline="0" dirty="0" smtClean="0">
                <a:solidFill>
                  <a:srgbClr val="445469"/>
                </a:solidFill>
                <a:latin typeface="Gill Sans"/>
                <a:ea typeface="+mn-ea"/>
                <a:cs typeface="Gill Sans"/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Title = 30 pt. Gill Sans</a:t>
            </a:r>
          </a:p>
        </p:txBody>
      </p:sp>
      <p:sp>
        <p:nvSpPr>
          <p:cNvPr id="13" name="Text Placeholder 35">
            <a:extLst>
              <a:ext uri="{FF2B5EF4-FFF2-40B4-BE49-F238E27FC236}">
                <a16:creationId xmlns:a16="http://schemas.microsoft.com/office/drawing/2014/main" id="{C4DA54F8-34C4-7140-A5B2-0C9281B3BB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196" y="893157"/>
            <a:ext cx="11781421" cy="45085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="0" i="0">
                <a:solidFill>
                  <a:schemeClr val="tx2"/>
                </a:solidFill>
                <a:latin typeface="Gill Sans Light"/>
                <a:cs typeface="Gill Sans Light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1800">
                <a:latin typeface="Gill Sans Light"/>
                <a:cs typeface="Gill Sans Light"/>
              </a:rPr>
              <a:t>Subtitle</a:t>
            </a:r>
            <a:r>
              <a:rPr lang="en-US" sz="1800" baseline="0">
                <a:latin typeface="Gill Sans Light"/>
                <a:cs typeface="Gill Sans Light"/>
              </a:rPr>
              <a:t> = 18 pt. Gill Sans Light</a:t>
            </a:r>
            <a:endParaRPr lang="en-US" sz="1800">
              <a:latin typeface="Gill Sans Light"/>
              <a:cs typeface="Gill Sans Light"/>
            </a:endParaRP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364B975E-D526-FA47-8E2D-CA417BD114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2907" y="1730001"/>
            <a:ext cx="5875896" cy="3158687"/>
          </a:xfrm>
          <a:prstGeom prst="rect">
            <a:avLst/>
          </a:prstGeom>
        </p:spPr>
        <p:txBody>
          <a:bodyPr vert="horz"/>
          <a:lstStyle>
            <a:lvl1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1pPr>
            <a:lvl2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2pPr>
            <a:lvl3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3pPr>
            <a:lvl4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4pPr>
            <a:lvl5pPr>
              <a:defRPr b="0" i="0">
                <a:solidFill>
                  <a:schemeClr val="tx2"/>
                </a:solidFill>
                <a:latin typeface="Gill Sans" panose="020B0502020104020203" pitchFamily="34" charset="-79"/>
                <a:cs typeface="Gill Sans" panose="020B0502020104020203" pitchFamily="34" charset="-79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39">
            <a:extLst>
              <a:ext uri="{FF2B5EF4-FFF2-40B4-BE49-F238E27FC236}">
                <a16:creationId xmlns:a16="http://schemas.microsoft.com/office/drawing/2014/main" id="{BC2A35A4-7BFE-4443-BA12-7A8F2F51A38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721647"/>
            <a:ext cx="5766816" cy="3158331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(picture here)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0A220-45F3-7F4A-A43B-19426B0A6BA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© Copyright 2019 HealthSource Solutions  |  www.healthsource-solutions.com</a:t>
            </a:r>
          </a:p>
        </p:txBody>
      </p:sp>
    </p:spTree>
    <p:extLst>
      <p:ext uri="{BB962C8B-B14F-4D97-AF65-F5344CB8AC3E}">
        <p14:creationId xmlns:p14="http://schemas.microsoft.com/office/powerpoint/2010/main" val="387981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EA4E-AF8E-478D-975E-3667F7D1D4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Our organization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8CEB75-FFA5-4CF8-8CBD-AFFB6B254974}"/>
              </a:ext>
            </a:extLst>
          </p:cNvPr>
          <p:cNvGrpSpPr/>
          <p:nvPr/>
        </p:nvGrpSpPr>
        <p:grpSpPr>
          <a:xfrm>
            <a:off x="1313893" y="990600"/>
            <a:ext cx="9430307" cy="5342950"/>
            <a:chOff x="571153" y="562699"/>
            <a:chExt cx="10960442" cy="620988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148EEE02-8FAC-4350-96BC-FCB85E243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153" y="562699"/>
              <a:ext cx="10960442" cy="620988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BAEDA5-1780-414C-99B5-264CC3A1AF00}"/>
                </a:ext>
              </a:extLst>
            </p:cNvPr>
            <p:cNvSpPr txBox="1"/>
            <p:nvPr/>
          </p:nvSpPr>
          <p:spPr>
            <a:xfrm>
              <a:off x="1511424" y="1873452"/>
              <a:ext cx="2689462" cy="134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800">
                  <a:solidFill>
                    <a:schemeClr val="accent1"/>
                  </a:solidFill>
                </a:rPr>
                <a:t>Cooperative purchasing</a:t>
              </a:r>
            </a:p>
            <a:p>
              <a:r>
                <a:rPr lang="en-US" sz="1600"/>
                <a:t>Sourcewell Board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833378-65A0-49F2-9241-81331348A8C3}"/>
                </a:ext>
              </a:extLst>
            </p:cNvPr>
            <p:cNvSpPr txBox="1"/>
            <p:nvPr/>
          </p:nvSpPr>
          <p:spPr>
            <a:xfrm>
              <a:off x="1455442" y="4198017"/>
              <a:ext cx="2923481" cy="1824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sz="2800">
                  <a:solidFill>
                    <a:schemeClr val="accent3"/>
                  </a:solidFill>
                </a:rPr>
                <a:t>Risk management pool</a:t>
              </a:r>
            </a:p>
            <a:p>
              <a:r>
                <a:rPr lang="en-US" sz="1600"/>
                <a:t>Board of Trustees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C7964E1-2FCA-4C36-853D-4847518584F4}"/>
                </a:ext>
              </a:extLst>
            </p:cNvPr>
            <p:cNvSpPr txBox="1"/>
            <p:nvPr/>
          </p:nvSpPr>
          <p:spPr>
            <a:xfrm>
              <a:off x="7988962" y="1893550"/>
              <a:ext cx="2689462" cy="134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200"/>
                </a:lnSpc>
              </a:pPr>
              <a:r>
                <a:rPr lang="en-US" sz="2800">
                  <a:solidFill>
                    <a:schemeClr val="accent2"/>
                  </a:solidFill>
                </a:rPr>
                <a:t>Regional services</a:t>
              </a:r>
            </a:p>
            <a:p>
              <a:pPr algn="r"/>
              <a:r>
                <a:rPr lang="en-US" sz="1600"/>
                <a:t>Sourcewell Board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C0D522-0B3B-4673-9A4B-E68BF4913B10}"/>
                </a:ext>
              </a:extLst>
            </p:cNvPr>
            <p:cNvSpPr txBox="1"/>
            <p:nvPr/>
          </p:nvSpPr>
          <p:spPr>
            <a:xfrm>
              <a:off x="7269733" y="4700435"/>
              <a:ext cx="3418736" cy="1347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3200"/>
                </a:lnSpc>
              </a:pPr>
              <a:r>
                <a:rPr lang="en-US" sz="2800">
                  <a:solidFill>
                    <a:schemeClr val="accent5"/>
                  </a:solidFill>
                </a:rPr>
                <a:t>Sourcewell Technology</a:t>
              </a:r>
            </a:p>
            <a:p>
              <a:pPr algn="r"/>
              <a:r>
                <a:rPr lang="en-US" sz="1600"/>
                <a:t>Sourcewell Technology Board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0B039D7-CD5D-49A6-ADBD-3D83ED367D61}"/>
                </a:ext>
              </a:extLst>
            </p:cNvPr>
            <p:cNvSpPr txBox="1"/>
            <p:nvPr/>
          </p:nvSpPr>
          <p:spPr>
            <a:xfrm>
              <a:off x="4378926" y="4057528"/>
              <a:ext cx="3467357" cy="64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600"/>
                <a:t>Senior leadership team </a:t>
              </a:r>
              <a:br>
                <a:rPr lang="en-US" sz="1600"/>
              </a:br>
              <a:r>
                <a:rPr lang="en-US" sz="1600"/>
                <a:t>&amp; central services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02EBD77-F319-4B3B-AAB1-1C656897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601" y="3053849"/>
              <a:ext cx="3418009" cy="11865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3763659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580989-7838-4CFF-9EA6-5DD8B81025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t="10193" r="34120" b="-833"/>
          <a:stretch/>
        </p:blipFill>
        <p:spPr>
          <a:xfrm>
            <a:off x="-1" y="-1"/>
            <a:ext cx="6908801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5E2A1D-BA2E-42D9-BA44-F76E968021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2800" y="1445551"/>
            <a:ext cx="5486400" cy="1367896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lnSpc>
                <a:spcPts val="5333"/>
              </a:lnSpc>
              <a:defRPr sz="48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Break</a:t>
            </a:r>
            <a:br>
              <a:rPr lang="en-US"/>
            </a:br>
            <a:r>
              <a:rPr lang="en-US"/>
              <a:t># of minutes</a:t>
            </a:r>
          </a:p>
        </p:txBody>
      </p:sp>
    </p:spTree>
    <p:extLst>
      <p:ext uri="{BB962C8B-B14F-4D97-AF65-F5344CB8AC3E}">
        <p14:creationId xmlns:p14="http://schemas.microsoft.com/office/powerpoint/2010/main" val="195917671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u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ternate_Shape_Orance.png">
            <a:extLst>
              <a:ext uri="{FF2B5EF4-FFF2-40B4-BE49-F238E27FC236}">
                <a16:creationId xmlns:a16="http://schemas.microsoft.com/office/drawing/2014/main" id="{D48A36D7-FF1E-4979-A9F2-090E67C861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584201"/>
            <a:ext cx="7089821" cy="603881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8F8E2CE-F7F3-47A2-84A8-238EBBB886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4167454"/>
            <a:ext cx="4775200" cy="683948"/>
          </a:xfrm>
        </p:spPr>
        <p:txBody>
          <a:bodyPr wrap="square" lIns="0" tIns="0" rIns="0" bIns="0" numCol="1" anchor="b" anchorCtr="0">
            <a:spAutoFit/>
          </a:bodyPr>
          <a:lstStyle>
            <a:lvl1pPr>
              <a:lnSpc>
                <a:spcPts val="5333"/>
              </a:lnSpc>
              <a:defRPr sz="48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43515168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3C21E39-4D4B-4066-93E3-376A54125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871200" cy="576055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99E20-8AB6-41EC-BD18-34F478639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6295E5-7E89-4228-8A02-013A91B31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4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D3C21E39-4D4B-4066-93E3-376A54125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857366"/>
            <a:ext cx="10871200" cy="576055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899E20-8AB6-41EC-BD18-34F478639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948" y="6172200"/>
            <a:ext cx="711200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6295E5-7E89-4228-8A02-013A91B31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C5A94C-3F90-468F-BD81-86324F0ED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0852" y="1524000"/>
            <a:ext cx="10310813" cy="45672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See instructions on the left panel.</a:t>
            </a:r>
          </a:p>
        </p:txBody>
      </p:sp>
    </p:spTree>
    <p:extLst>
      <p:ext uri="{BB962C8B-B14F-4D97-AF65-F5344CB8AC3E}">
        <p14:creationId xmlns:p14="http://schemas.microsoft.com/office/powerpoint/2010/main" val="369078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1C673160-2975-4C5A-A7BA-8997D47670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857366"/>
            <a:ext cx="10972803" cy="572892"/>
          </a:xfrm>
        </p:spPr>
        <p:txBody>
          <a:bodyPr numCol="1" anchor="t" anchorCtr="0"/>
          <a:lstStyle>
            <a:lvl1pPr>
              <a:defRPr sz="480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Capitalize first letter of first word in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1FAD912-E159-40E4-9F7B-401ED15EF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FF85F159-223E-41D3-A2A5-B029693BF2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852" y="6276204"/>
            <a:ext cx="6449549" cy="332677"/>
          </a:xfrm>
        </p:spPr>
        <p:txBody>
          <a:bodyPr>
            <a:normAutofit/>
          </a:bodyPr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67">
                <a:solidFill>
                  <a:schemeClr val="tx1"/>
                </a:solidFill>
              </a:defRPr>
            </a:lvl1pPr>
          </a:lstStyle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Citation should be at the bottom in 8 pt. font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2A9AC87C-A685-48AF-8BDB-BC99AFB2AF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0013" y="1600201"/>
            <a:ext cx="10972803" cy="4400551"/>
          </a:xfrm>
        </p:spPr>
        <p:txBody>
          <a:bodyPr lIns="0" tIns="0" numCol="2"/>
          <a:lstStyle>
            <a:lvl1pPr marL="0" marR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lvl1pPr>
          </a:lstStyle>
          <a:p>
            <a:pPr lvl="0"/>
            <a:r>
              <a:rPr lang="en-US"/>
              <a:t>See instructions on the </a:t>
            </a:r>
            <a:br>
              <a:rPr lang="en-US"/>
            </a:br>
            <a:r>
              <a:rPr lang="en-US"/>
              <a:t>left panel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See instructions on the </a:t>
            </a:r>
            <a:br>
              <a:rPr lang="en-US"/>
            </a:br>
            <a:r>
              <a:rPr lang="en-US"/>
              <a:t>left panel.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2"/>
            <a:ext cx="10972800" cy="572892"/>
          </a:xfrm>
          <a:prstGeom prst="rect">
            <a:avLst/>
          </a:prstGeom>
          <a:noFill/>
        </p:spPr>
        <p:txBody>
          <a:bodyPr vert="horz" lIns="0" tIns="0" rIns="0" bIns="0" numCol="1" rtlCol="0" anchor="t" anchorCtr="0">
            <a:spAutoFit/>
          </a:bodyPr>
          <a:lstStyle/>
          <a:p>
            <a:r>
              <a:rPr lang="en-US"/>
              <a:t>Heading is Calibri, 48pt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757DBC-FD9D-4B09-AFD0-AADA913A5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498602"/>
            <a:ext cx="10515600" cy="4673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Sub-head is Calibri, black, 32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All body copy is Calibri, black, 32 </a:t>
            </a:r>
            <a:r>
              <a:rPr lang="en-US" err="1"/>
              <a:t>pt</a:t>
            </a:r>
            <a:endParaRPr lang="en-US"/>
          </a:p>
          <a:p>
            <a:pPr lvl="2"/>
            <a:r>
              <a:rPr lang="en-US"/>
              <a:t>Second level is Calibri, black, 32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224623-3A3E-46AE-9769-651B669D1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75999" y="6172200"/>
            <a:ext cx="455148" cy="33267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333">
                <a:solidFill>
                  <a:schemeClr val="accent2"/>
                </a:solidFill>
              </a:defRPr>
            </a:lvl1pPr>
          </a:lstStyle>
          <a:p>
            <a:fld id="{CC07A0C6-0FC1-476D-8928-A360A0127B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</p:sldLayoutIdLst>
  <p:hf hdr="0"/>
  <p:txStyles>
    <p:titleStyle>
      <a:lvl1pPr algn="l" defTabSz="1219140" rtl="0" eaLnBrk="1" latinLnBrk="0" hangingPunct="1">
        <a:lnSpc>
          <a:spcPts val="4267"/>
        </a:lnSpc>
        <a:spcBef>
          <a:spcPct val="0"/>
        </a:spcBef>
        <a:buNone/>
        <a:defRPr sz="4800" b="0" i="0" kern="1200" baseline="0">
          <a:solidFill>
            <a:schemeClr val="accent2"/>
          </a:solidFill>
          <a:latin typeface="Calibri"/>
          <a:ea typeface="+mj-ea"/>
          <a:cs typeface="Calibri"/>
        </a:defRPr>
      </a:lvl1pPr>
    </p:titleStyle>
    <p:bodyStyle>
      <a:lvl1pPr marL="0" indent="0" algn="l" defTabSz="1219140" rtl="0" eaLnBrk="1" latinLnBrk="0" hangingPunct="1">
        <a:lnSpc>
          <a:spcPct val="100000"/>
        </a:lnSpc>
        <a:spcBef>
          <a:spcPts val="800"/>
        </a:spcBef>
        <a:buFont typeface="Arial" charset="0"/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232822" indent="-232822" algn="l" defTabSz="1219140" rtl="0" eaLnBrk="1" latinLnBrk="0" hangingPunct="1">
        <a:lnSpc>
          <a:spcPct val="100000"/>
        </a:lnSpc>
        <a:spcBef>
          <a:spcPts val="800"/>
        </a:spcBef>
        <a:buSzPct val="70000"/>
        <a:buFont typeface="Wingdings" panose="05000000000000000000" pitchFamily="2" charset="2"/>
        <a:buChar char="§"/>
        <a:tabLst/>
        <a:defRPr sz="3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689999" indent="-457178" algn="l" defTabSz="1219140" rtl="0" eaLnBrk="1" latinLnBrk="0" hangingPunct="1">
        <a:lnSpc>
          <a:spcPct val="100000"/>
        </a:lnSpc>
        <a:spcBef>
          <a:spcPts val="800"/>
        </a:spcBef>
        <a:buSzPct val="70000"/>
        <a:buFont typeface="Wingdings" panose="05000000000000000000" pitchFamily="2" charset="2"/>
        <a:buChar char="§"/>
        <a:tabLst/>
        <a:defRPr sz="32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996902" indent="-457178" algn="l" defTabSz="1219140" rtl="0" eaLnBrk="1" latinLnBrk="0" hangingPunct="1">
        <a:lnSpc>
          <a:spcPct val="100000"/>
        </a:lnSpc>
        <a:spcBef>
          <a:spcPts val="800"/>
        </a:spcBef>
        <a:buSzPct val="70000"/>
        <a:buFont typeface="Wingdings" panose="05000000000000000000" pitchFamily="2" charset="2"/>
        <a:buChar char="§"/>
        <a:tabLst/>
        <a:defRPr sz="3600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764078" indent="0" algn="l" defTabSz="1219140" rtl="0" eaLnBrk="1" latinLnBrk="0" hangingPunct="1">
        <a:lnSpc>
          <a:spcPct val="100000"/>
        </a:lnSpc>
        <a:spcBef>
          <a:spcPts val="800"/>
        </a:spcBef>
        <a:buFont typeface="CambriaMath" charset="0"/>
        <a:buNone/>
        <a:tabLst/>
        <a:defRPr sz="4267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1066747" indent="-304784" algn="l" defTabSz="1219140" rtl="0" eaLnBrk="1" latinLnBrk="0" hangingPunct="1">
        <a:lnSpc>
          <a:spcPts val="2267"/>
        </a:lnSpc>
        <a:spcBef>
          <a:spcPct val="20000"/>
        </a:spcBef>
        <a:buFont typeface="CambriaMath"/>
        <a:buChar char="⎯"/>
        <a:tabLst/>
        <a:defRPr sz="1867" b="0" i="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indent="0" algn="l" defTabSz="1219140" rtl="0" eaLnBrk="1" latinLnBrk="0" hangingPunct="1">
        <a:spcBef>
          <a:spcPct val="20000"/>
        </a:spcBef>
        <a:buFont typeface="Arial" panose="020B0604020202020204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5F413D-7666-6A4A-851A-F5B888B9B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5664"/>
            <a:ext cx="12192000" cy="4023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Copyright 2019 </a:t>
            </a:r>
            <a:r>
              <a:rPr lang="en-US" err="1"/>
              <a:t>HealthSource</a:t>
            </a:r>
            <a:r>
              <a:rPr lang="en-US"/>
              <a:t> Solutions  |  </a:t>
            </a:r>
            <a:r>
              <a:rPr lang="en-US" err="1"/>
              <a:t>www.healthsource-solutions.com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0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slideLayout" Target="../slideLayouts/slideLayout33.xml"/><Relationship Id="rId7" Type="http://schemas.openxmlformats.org/officeDocument/2006/relationships/image" Target="../media/image23.em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7BE9701-13B2-62FF-E074-5AF3E894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WellRight wellness program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D6647E-8CC6-C4B6-7386-0C3645BD9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Earn points that convert to cash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228D89-0DC9-47F7-8325-4680E3C55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42"/>
    </mc:Choice>
    <mc:Fallback xmlns="">
      <p:transition spd="slow" advTm="123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074400" y="6273800"/>
            <a:ext cx="711200" cy="365125"/>
          </a:xfrm>
        </p:spPr>
        <p:txBody>
          <a:bodyPr/>
          <a:lstStyle/>
          <a:p>
            <a:pPr defTabSz="1219170">
              <a:defRPr/>
            </a:pPr>
            <a:fld id="{CC07A0C6-0FC1-476D-8928-A360A0127B30}" type="slidenum">
              <a:rPr lang="en-US" sz="1333">
                <a:latin typeface="Calibri Light"/>
              </a:rPr>
              <a:pPr defTabSz="1219170">
                <a:defRPr/>
              </a:pPr>
              <a:t>2</a:t>
            </a:fld>
            <a:endParaRPr lang="en-US" sz="1333">
              <a:latin typeface="Calibri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813542"/>
            <a:ext cx="10972800" cy="572892"/>
          </a:xfrm>
        </p:spPr>
        <p:txBody>
          <a:bodyPr/>
          <a:lstStyle/>
          <a:p>
            <a:r>
              <a:rPr lang="en-US"/>
              <a:t>1 point= $1, up to $250!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A92F88-0A97-42C6-AAA9-C3C6FB161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997452"/>
              </p:ext>
            </p:extLst>
          </p:nvPr>
        </p:nvGraphicFramePr>
        <p:xfrm>
          <a:off x="355600" y="1518715"/>
          <a:ext cx="11480801" cy="5170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86819">
                  <a:extLst>
                    <a:ext uri="{9D8B030D-6E8A-4147-A177-3AD203B41FA5}">
                      <a16:colId xmlns:a16="http://schemas.microsoft.com/office/drawing/2014/main" val="3776536162"/>
                    </a:ext>
                  </a:extLst>
                </a:gridCol>
                <a:gridCol w="6779139">
                  <a:extLst>
                    <a:ext uri="{9D8B030D-6E8A-4147-A177-3AD203B41FA5}">
                      <a16:colId xmlns:a16="http://schemas.microsoft.com/office/drawing/2014/main" val="1729280995"/>
                    </a:ext>
                  </a:extLst>
                </a:gridCol>
                <a:gridCol w="2514843">
                  <a:extLst>
                    <a:ext uri="{9D8B030D-6E8A-4147-A177-3AD203B41FA5}">
                      <a16:colId xmlns:a16="http://schemas.microsoft.com/office/drawing/2014/main" val="298891843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/>
                        <a:t>Focus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What?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3200"/>
                        <a:t># of Points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00644252"/>
                  </a:ext>
                </a:extLst>
              </a:tr>
              <a:tr h="406400">
                <a:tc rowSpan="5">
                  <a:txBody>
                    <a:bodyPr/>
                    <a:lstStyle/>
                    <a:p>
                      <a:endParaRPr lang="en-US" sz="1900"/>
                    </a:p>
                    <a:p>
                      <a:endParaRPr lang="en-US" sz="1900"/>
                    </a:p>
                    <a:p>
                      <a:endParaRPr lang="en-US" sz="1900"/>
                    </a:p>
                    <a:p>
                      <a:r>
                        <a:rPr lang="en-US" sz="1900"/>
                        <a:t>Preventive Care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WellRight Health Assessment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50 points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977959328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Preventive Exam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50 points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28491308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Omada Program Completion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50 points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84326473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Biometric Screening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50 points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5445138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Additional preventive exams and screenings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15 points each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2033875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1900"/>
                        <a:t>Health Plan Awareness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Up to 8 challenges to use or understand your health plan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15-50 points each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78582606"/>
                  </a:ext>
                </a:extLst>
              </a:tr>
              <a:tr h="406400">
                <a:tc rowSpan="3">
                  <a:txBody>
                    <a:bodyPr/>
                    <a:lstStyle/>
                    <a:p>
                      <a:endParaRPr lang="en-US" sz="1900"/>
                    </a:p>
                    <a:p>
                      <a:r>
                        <a:rPr lang="en-US" sz="1900"/>
                        <a:t>Habits and Education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30-day habit tracking challenges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25 points each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43804020"/>
                  </a:ext>
                </a:extLst>
              </a:tr>
              <a:tr h="40640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University courses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15 points each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57309182"/>
                  </a:ext>
                </a:extLst>
              </a:tr>
              <a:tr h="496880"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Personal challenges – 200+ habit-based challenges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20 points each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46977008"/>
                  </a:ext>
                </a:extLst>
              </a:tr>
              <a:tr h="483115">
                <a:tc>
                  <a:txBody>
                    <a:bodyPr/>
                    <a:lstStyle/>
                    <a:p>
                      <a:r>
                        <a:rPr lang="en-US" sz="1900"/>
                        <a:t>Company-Specific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Group-specific challenges (if any)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TBD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657640962"/>
                  </a:ext>
                </a:extLst>
              </a:tr>
            </a:tbl>
          </a:graphicData>
        </a:graphic>
      </p:graphicFrame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F37F957-237D-4463-9B84-3698F58AE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24"/>
    </mc:Choice>
    <mc:Fallback xmlns="">
      <p:transition spd="slow" advTm="22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D4A5EC3-4690-6643-AD9B-20A68013A3F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9487" y="1744094"/>
            <a:ext cx="4603719" cy="3481079"/>
          </a:xfrm>
          <a:prstGeom prst="rect">
            <a:avLst/>
          </a:prstGeom>
        </p:spPr>
        <p:txBody>
          <a:bodyPr/>
          <a:lstStyle/>
          <a:p>
            <a:r>
              <a:rPr lang="en-US">
                <a:latin typeface="Gill Sans Light"/>
                <a:cs typeface="Gill Sans Light"/>
              </a:rPr>
              <a:t>Mobile App </a:t>
            </a:r>
          </a:p>
          <a:p>
            <a:r>
              <a:rPr lang="en-US">
                <a:latin typeface="Gill Sans Light"/>
                <a:cs typeface="Gill Sans Light"/>
              </a:rPr>
              <a:t>Text Tracking and Reminders </a:t>
            </a:r>
          </a:p>
          <a:p>
            <a:r>
              <a:rPr lang="en-US">
                <a:latin typeface="Gill Sans Light"/>
                <a:cs typeface="Gill Sans Light"/>
              </a:rPr>
              <a:t>Fitness Device and App Integration </a:t>
            </a:r>
          </a:p>
          <a:p>
            <a:r>
              <a:rPr lang="en-US">
                <a:latin typeface="Gill Sans Light"/>
                <a:cs typeface="Gill Sans Light"/>
              </a:rPr>
              <a:t>200+ Individual and Team Challenges </a:t>
            </a:r>
          </a:p>
          <a:p>
            <a:r>
              <a:rPr lang="en-US">
                <a:latin typeface="Gill Sans Light"/>
                <a:cs typeface="Gill Sans Light"/>
              </a:rPr>
              <a:t>Habit based</a:t>
            </a:r>
          </a:p>
          <a:p>
            <a:r>
              <a:rPr lang="en-US">
                <a:latin typeface="Gill Sans Light"/>
                <a:cs typeface="Gill Sans Light"/>
              </a:rPr>
              <a:t>Holistic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D9FC4-578D-4B44-BA09-6BEF6F5A3A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300">
            <a:off x="2154254" y="1528190"/>
            <a:ext cx="1844359" cy="184862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378BE5-8FD3-4F75-A4B4-6C8764C0F1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4573" y="3252199"/>
            <a:ext cx="1835119" cy="182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826C02-DF38-412A-9A84-D2E11CEDC4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887" y="3509571"/>
            <a:ext cx="1573277" cy="1558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DA1717-5AE5-4594-B77C-366C069682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0972" y="1745840"/>
            <a:ext cx="1573277" cy="153262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CEF1B-B6BE-AB49-8741-44546C4449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913" y="632451"/>
            <a:ext cx="11790892" cy="459581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Easy to use and interact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9F9B0B20-9ED9-4647-825C-E69D61ECB3B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defTabSz="457189">
              <a:defRPr/>
            </a:pPr>
            <a:r>
              <a:rPr lang="en-US">
                <a:solidFill>
                  <a:srgbClr val="000000">
                    <a:tint val="75000"/>
                  </a:srgbClr>
                </a:solidFill>
                <a:latin typeface="Gill Sans MT"/>
              </a:rPr>
              <a:t>© Copyright 2019 </a:t>
            </a:r>
            <a:r>
              <a:rPr lang="en-US" err="1">
                <a:solidFill>
                  <a:srgbClr val="000000">
                    <a:tint val="75000"/>
                  </a:srgbClr>
                </a:solidFill>
                <a:latin typeface="Gill Sans MT"/>
              </a:rPr>
              <a:t>HealthSource</a:t>
            </a:r>
            <a:r>
              <a:rPr lang="en-US">
                <a:solidFill>
                  <a:srgbClr val="000000">
                    <a:tint val="75000"/>
                  </a:srgbClr>
                </a:solidFill>
                <a:latin typeface="Gill Sans MT"/>
              </a:rPr>
              <a:t> Solutions  |  www.healthsource-solutions.com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47911FB-0D9E-473F-A68E-A0A1508E0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4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47"/>
    </mc:Choice>
    <mc:Fallback xmlns="">
      <p:transition spd="slow" advTm="16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2762B-0463-41BB-84BA-8BE6B67497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ADC2BF-3596-4B75-28D6-C658CF4910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50804" y="1602215"/>
            <a:ext cx="8778750" cy="315868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WellRight is getting set up for your group’s start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Wait for WellRight activation instructions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Then activate WellRight and start earning points!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WELL!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13AA4-BB82-432D-9C66-3BE530DA53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80800" y="6172200"/>
            <a:ext cx="711200" cy="333375"/>
          </a:xfrm>
          <a:prstGeom prst="rect">
            <a:avLst/>
          </a:prstGeom>
        </p:spPr>
        <p:txBody>
          <a:bodyPr/>
          <a:lstStyle/>
          <a:p>
            <a:fld id="{CC07A0C6-0FC1-476D-8928-A360A0127B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2F3C7B4-D5B0-478B-B01D-11329ACC23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4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758">
        <p:fade/>
      </p:transition>
    </mc:Choice>
    <mc:Fallback xmlns="">
      <p:transition spd="med" advTm="167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ourcewell_PPT_Theme_3.0">
  <a:themeElements>
    <a:clrScheme name="Custom 1">
      <a:dk1>
        <a:srgbClr val="000000"/>
      </a:dk1>
      <a:lt1>
        <a:srgbClr val="FFFFFF"/>
      </a:lt1>
      <a:dk2>
        <a:srgbClr val="5B6770"/>
      </a:dk2>
      <a:lt2>
        <a:srgbClr val="A2AAAD"/>
      </a:lt2>
      <a:accent1>
        <a:srgbClr val="ED8B00"/>
      </a:accent1>
      <a:accent2>
        <a:srgbClr val="506D85"/>
      </a:accent2>
      <a:accent3>
        <a:srgbClr val="7A9A33"/>
      </a:accent3>
      <a:accent4>
        <a:srgbClr val="003349"/>
      </a:accent4>
      <a:accent5>
        <a:srgbClr val="009FE0"/>
      </a:accent5>
      <a:accent6>
        <a:srgbClr val="565294"/>
      </a:accent6>
      <a:hlink>
        <a:srgbClr val="000000"/>
      </a:hlink>
      <a:folHlink>
        <a:srgbClr val="003DA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urcewell_PPT_Theme_3.0" id="{250F94F0-9937-464E-A95B-7E5D4D4348F1}" vid="{388A97F8-26E8-4384-959C-D03B6E4B3EA7}"/>
    </a:ext>
  </a:extLst>
</a:theme>
</file>

<file path=ppt/theme/theme2.xml><?xml version="1.0" encoding="utf-8"?>
<a:theme xmlns:a="http://schemas.openxmlformats.org/drawingml/2006/main" name="3_Office Theme">
  <a:themeElements>
    <a:clrScheme name="HSS Theme Palette">
      <a:dk1>
        <a:srgbClr val="000000"/>
      </a:dk1>
      <a:lt1>
        <a:srgbClr val="FFFFFF"/>
      </a:lt1>
      <a:dk2>
        <a:srgbClr val="848886"/>
      </a:dk2>
      <a:lt2>
        <a:srgbClr val="52677C"/>
      </a:lt2>
      <a:accent1>
        <a:srgbClr val="BF3E30"/>
      </a:accent1>
      <a:accent2>
        <a:srgbClr val="E89D3B"/>
      </a:accent2>
      <a:accent3>
        <a:srgbClr val="94B753"/>
      </a:accent3>
      <a:accent4>
        <a:srgbClr val="009D7F"/>
      </a:accent4>
      <a:accent5>
        <a:srgbClr val="2B7AAD"/>
      </a:accent5>
      <a:accent6>
        <a:srgbClr val="472752"/>
      </a:accent6>
      <a:hlink>
        <a:srgbClr val="52677C"/>
      </a:hlink>
      <a:folHlink>
        <a:srgbClr val="C0C0C0"/>
      </a:folHlink>
    </a:clrScheme>
    <a:fontScheme name="Gill Sans M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192</Words>
  <Application>Microsoft Office PowerPoint</Application>
  <PresentationFormat>Widescreen</PresentationFormat>
  <Paragraphs>55</Paragraphs>
  <Slides>4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Sourcewell_PPT_Theme_3.0</vt:lpstr>
      <vt:lpstr>3_Office Theme</vt:lpstr>
      <vt:lpstr>WellRight wellness program</vt:lpstr>
      <vt:lpstr>1 point= $1, up to $250!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Program Managed by HealthSource Solutions</dc:title>
  <dc:creator>Al Carlson</dc:creator>
  <cp:lastModifiedBy>Chelsea Ornelas</cp:lastModifiedBy>
  <cp:revision>17</cp:revision>
  <dcterms:created xsi:type="dcterms:W3CDTF">2021-10-20T17:18:51Z</dcterms:created>
  <dcterms:modified xsi:type="dcterms:W3CDTF">2023-09-15T16:01:18Z</dcterms:modified>
</cp:coreProperties>
</file>