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58" r:id="rId2"/>
    <p:sldId id="270" r:id="rId3"/>
    <p:sldId id="770" r:id="rId4"/>
    <p:sldId id="415" r:id="rId5"/>
    <p:sldId id="772" r:id="rId6"/>
    <p:sldId id="287" r:id="rId7"/>
    <p:sldId id="564" r:id="rId8"/>
    <p:sldId id="290" r:id="rId9"/>
    <p:sldId id="478" r:id="rId10"/>
    <p:sldId id="771" r:id="rId11"/>
    <p:sldId id="431" r:id="rId12"/>
    <p:sldId id="561" r:id="rId13"/>
    <p:sldId id="555" r:id="rId14"/>
    <p:sldId id="559" r:id="rId15"/>
    <p:sldId id="352" r:id="rId16"/>
    <p:sldId id="552" r:id="rId17"/>
    <p:sldId id="545" r:id="rId18"/>
    <p:sldId id="560" r:id="rId19"/>
    <p:sldId id="773" r:id="rId20"/>
    <p:sldId id="311" r:id="rId21"/>
    <p:sldId id="309" r:id="rId22"/>
    <p:sldId id="298" r:id="rId23"/>
    <p:sldId id="490" r:id="rId24"/>
  </p:sldIdLst>
  <p:sldSz cx="12192000" cy="6858000"/>
  <p:notesSz cx="9144000" cy="6858000"/>
  <p:embeddedFontLst>
    <p:embeddedFont>
      <p:font typeface="Arial Bold" panose="020B0704020202020204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E96"/>
    <a:srgbClr val="333A7D"/>
    <a:srgbClr val="19305A"/>
    <a:srgbClr val="00402F"/>
    <a:srgbClr val="7EC352"/>
    <a:srgbClr val="1776B5"/>
    <a:srgbClr val="291E60"/>
    <a:srgbClr val="60489D"/>
    <a:srgbClr val="EF426D"/>
    <a:srgbClr val="222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ED679-66DB-4A64-A3C7-5501E357F5FE}" v="684" dt="2023-09-06T19:38:11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3AC06B-CA71-9642-9C6D-C35390FA2C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A092B-A644-EF49-91CE-FDF1E0163B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F75E3-DCDE-EA4F-B164-48873368BA5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001DD-C83F-E64A-9C30-276C43F98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B9FA9-36A0-AE4F-BC18-ECBB494706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FD7B5-E355-7042-A933-89F7D975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82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B053-79E6-CC48-BD95-EEAAB69FE8E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EEF15-5609-C848-B62A-20DC87DAC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eah.boedigheimer@sourcewell-mn.gov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eah.boedigheimer@sourcewell-mn.gov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h.boedigheimer@sourcewell-mn.gov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EEF15-5609-C848-B62A-20DC87DAC0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9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EEF15-5609-C848-B62A-20DC87DAC0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group’s info about dental, vision, etc., here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2D753-5CDC-494F-860E-9ED665ABDD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98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7AC1D-6DF0-8040-889E-C3E5ADD02A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95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EEF15-5609-C848-B62A-20DC87DAC0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64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796B3-0BE6-43F6-BC10-C1E8098E665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27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99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EEF15-5609-C848-B62A-20DC87DAC0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03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2D753-5CDC-494F-860E-9ED665ABDD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204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2DC54-C7A2-4E31-BFC0-9DAFD9FCD9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12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Active&amp;Fit</a:t>
            </a:r>
            <a:r>
              <a:rPr lang="en-US"/>
              <a:t> Direct is a third-party provider of a fitness membership program that gives you access to nearly 12,000 fitness centers and studios nationwide. Members pay a monthly fee – plus an initial enrollment fee. Watch this quick video to learn how to enroll.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EEF15-5609-C848-B62A-20DC87DAC0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9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EEF15-5609-C848-B62A-20DC87DAC0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97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EEF15-5609-C848-B62A-20DC87DAC0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7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EEF15-5609-C848-B62A-20DC87DAC0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56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2D753-5CDC-494F-860E-9ED665ABDD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683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EEF15-5609-C848-B62A-20DC87DAC0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8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Replace with your entity's 2024 plans:   contact your broker or </a:t>
            </a:r>
            <a:r>
              <a:rPr lang="en-US" b="1">
                <a:hlinkClick r:id="rId3"/>
              </a:rPr>
              <a:t>leah.boedigheimer@sourcewell-mn.gov</a:t>
            </a:r>
            <a:r>
              <a:rPr lang="en-US" b="1"/>
              <a:t> for the most up-to-date info for your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EEF15-5609-C848-B62A-20DC87DAC0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3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Replace with your entity's 2024 plans:   contact your broker or </a:t>
            </a:r>
            <a:r>
              <a:rPr lang="en-US" b="1">
                <a:hlinkClick r:id="rId3"/>
              </a:rPr>
              <a:t>leah.boedigheimer@sourcewell-mn.gov</a:t>
            </a:r>
            <a:r>
              <a:rPr lang="en-US" b="1"/>
              <a:t> for the most up-to-date info for your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753-5CDC-494F-860E-9ED665ABDD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21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Replace with your entity's 2024 plans:   contact your broker or </a:t>
            </a:r>
            <a:r>
              <a:rPr lang="en-US" b="1">
                <a:hlinkClick r:id="rId3"/>
              </a:rPr>
              <a:t>leah.boedigheimer@sourcewell-mn.gov</a:t>
            </a:r>
            <a:r>
              <a:rPr lang="en-US" b="1"/>
              <a:t> for the most up-to-date info for your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753-5CDC-494F-860E-9ED665ABDD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8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/>
          </a:p>
        </p:txBody>
      </p:sp>
    </p:spTree>
    <p:extLst>
      <p:ext uri="{BB962C8B-B14F-4D97-AF65-F5344CB8AC3E}">
        <p14:creationId xmlns:p14="http://schemas.microsoft.com/office/powerpoint/2010/main" val="3842128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753-5CDC-494F-860E-9ED665ABDD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4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-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912" y="6356350"/>
            <a:ext cx="2332832" cy="365125"/>
          </a:xfrm>
        </p:spPr>
        <p:txBody>
          <a:bodyPr/>
          <a:lstStyle>
            <a:lvl1pPr>
              <a:defRPr b="0" i="0"/>
            </a:lvl1pPr>
          </a:lstStyle>
          <a:p>
            <a:fld id="{0DAA1E9F-3FE3-1545-B28E-F6DF3EA165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6B132F-6A8F-BD47-BA01-FD311302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885"/>
            <a:ext cx="11295856" cy="113157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DEBE8-625B-5B44-9B34-67B75D7C84EB}"/>
              </a:ext>
            </a:extLst>
          </p:cNvPr>
          <p:cNvSpPr/>
          <p:nvPr userDrawn="1"/>
        </p:nvSpPr>
        <p:spPr>
          <a:xfrm>
            <a:off x="344633" y="1221921"/>
            <a:ext cx="776574" cy="646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4B2FA7-EF01-4C70-99D2-FA4C39978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59291" y="136526"/>
            <a:ext cx="1532709" cy="8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rp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C885-57E7-C540-8365-36432F0F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2BAAB-3A3C-074A-B97D-C9CB4D5B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>
                <a:solidFill>
                  <a:srgbClr val="21202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12020">
                  <a:tint val="75000"/>
                </a:srgb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2961A8-41D7-6646-ACBD-AEA501D3E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896" y="1577340"/>
            <a:ext cx="10225087" cy="440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492F5D-F05E-F84F-962C-92C223D0083F}"/>
              </a:ext>
            </a:extLst>
          </p:cNvPr>
          <p:cNvSpPr/>
          <p:nvPr userDrawn="1"/>
        </p:nvSpPr>
        <p:spPr>
          <a:xfrm>
            <a:off x="1524" y="0"/>
            <a:ext cx="12190476" cy="149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F0900-0DCB-584C-85BA-F387A21CABA1}"/>
              </a:ext>
            </a:extLst>
          </p:cNvPr>
          <p:cNvSpPr/>
          <p:nvPr userDrawn="1"/>
        </p:nvSpPr>
        <p:spPr>
          <a:xfrm rot="16200000">
            <a:off x="-1184659" y="3747574"/>
            <a:ext cx="4409125" cy="68657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3D5482-BA6E-413F-92E5-2DBC3FC7E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9291" y="136526"/>
            <a:ext cx="1532709" cy="8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A04171-1247-4B38-B515-D3C34787BF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99200" y="1598085"/>
            <a:ext cx="4876800" cy="4269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Insert your photo here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FEC22DF1-A5E6-4223-9607-0F5C4E97E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857366"/>
            <a:ext cx="10566399" cy="572892"/>
          </a:xfrm>
        </p:spPr>
        <p:txBody>
          <a:bodyPr numCol="1" anchor="t" anchorCtr="0"/>
          <a:lstStyle>
            <a:lvl1pPr>
              <a:defRPr sz="4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Capitalize first letter of first word in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00AC45-380E-42F4-83C2-90A70A799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999" y="6172200"/>
            <a:ext cx="455148" cy="3326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3">
                <a:solidFill>
                  <a:schemeClr val="accent2"/>
                </a:solidFill>
              </a:defRPr>
            </a:lvl1pPr>
          </a:lstStyle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5C35E3D-8567-48BF-8C9F-40497B6FD6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852" y="6276204"/>
            <a:ext cx="6449549" cy="332677"/>
          </a:xfrm>
        </p:spPr>
        <p:txBody>
          <a:bodyPr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Citation should be at the bottom in 8 pt. font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4B330-E5CD-4FF5-A015-F137626A69F7}"/>
              </a:ext>
            </a:extLst>
          </p:cNvPr>
          <p:cNvSpPr txBox="1"/>
          <p:nvPr/>
        </p:nvSpPr>
        <p:spPr>
          <a:xfrm>
            <a:off x="-7109948" y="754346"/>
            <a:ext cx="7010400" cy="581697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32822" marR="0" lvl="1" indent="-232822" algn="l" defTabSz="121914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slides with a lot of content 16pt Calibri is an option.</a:t>
            </a:r>
          </a:p>
          <a:p>
            <a:pPr marL="232822" marR="0" lvl="1" indent="-232822" algn="l" defTabSz="121914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content area of any slide can be used for a square or rectangle photograph.</a:t>
            </a:r>
          </a:p>
          <a:p>
            <a:pPr marL="232822" marR="0" lvl="1" indent="-232822" algn="l" defTabSz="121914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 this case, one column of the “Two Column” slide contains a photo.</a:t>
            </a:r>
          </a:p>
          <a:p>
            <a:pPr marL="232822" marR="0" lvl="1" indent="-232822" algn="l" defTabSz="121914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Photos should at least fill either the height or the width of this shape, and top align to other elements on the slide</a:t>
            </a:r>
          </a:p>
          <a:p>
            <a:endParaRPr lang="en-US" sz="320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4D383AB-B27F-459C-B341-FE26C597D9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1604964"/>
            <a:ext cx="5384801" cy="4567237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/>
              <a:t>See instructions on the left panel.</a:t>
            </a:r>
          </a:p>
        </p:txBody>
      </p:sp>
    </p:spTree>
    <p:extLst>
      <p:ext uri="{BB962C8B-B14F-4D97-AF65-F5344CB8AC3E}">
        <p14:creationId xmlns:p14="http://schemas.microsoft.com/office/powerpoint/2010/main" val="13920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D3C21E39-4D4B-4066-93E3-376A54125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57366"/>
            <a:ext cx="10871200" cy="576055"/>
          </a:xfrm>
        </p:spPr>
        <p:txBody>
          <a:bodyPr numCol="1" anchor="t" anchorCtr="0"/>
          <a:lstStyle>
            <a:lvl1pPr>
              <a:defRPr sz="4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Capitalize first letter of first word in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899E20-8AB6-41EC-BD18-34F478639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948" y="6172200"/>
            <a:ext cx="711200" cy="3326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3">
                <a:solidFill>
                  <a:schemeClr val="accent2"/>
                </a:solidFill>
              </a:defRPr>
            </a:lvl1pPr>
          </a:lstStyle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6295E5-7E89-4228-8A02-013A91B318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852" y="6276204"/>
            <a:ext cx="6449549" cy="332677"/>
          </a:xfrm>
        </p:spPr>
        <p:txBody>
          <a:bodyPr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Citation should be at the bottom in 8 pt. font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D0D19F-27FA-4926-807B-827C5216C68A}"/>
              </a:ext>
            </a:extLst>
          </p:cNvPr>
          <p:cNvSpPr txBox="1"/>
          <p:nvPr/>
        </p:nvSpPr>
        <p:spPr>
          <a:xfrm>
            <a:off x="-7112000" y="1600201"/>
            <a:ext cx="7010400" cy="452431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/>
              <a:t>Please follow this bullet format</a:t>
            </a:r>
          </a:p>
          <a:p>
            <a:pPr marL="457178" lvl="1" indent="-457178">
              <a:buSzPct val="70000"/>
              <a:buFont typeface="Wingdings" panose="05000000000000000000" pitchFamily="2" charset="2"/>
              <a:buChar char="§"/>
            </a:pPr>
            <a:r>
              <a:rPr lang="en-US" sz="3200"/>
              <a:t>Bullets are all the same square shape</a:t>
            </a:r>
          </a:p>
          <a:p>
            <a:pPr marL="689999" lvl="2" indent="-457178">
              <a:buClrTx/>
              <a:buSzPct val="70000"/>
              <a:buFont typeface="Wingdings" panose="05000000000000000000" pitchFamily="2" charset="2"/>
              <a:buChar char="§"/>
            </a:pPr>
            <a:r>
              <a:rPr lang="en-US" sz="3200"/>
              <a:t>Capitalize first letter of first word, unless phrase contains a proper noun – capitalize proper nouns</a:t>
            </a:r>
          </a:p>
          <a:p>
            <a:pPr marL="689999" lvl="2" indent="-457178">
              <a:buClrTx/>
              <a:buSzPct val="70000"/>
              <a:buFont typeface="Wingdings" panose="05000000000000000000" pitchFamily="2" charset="2"/>
              <a:buChar char="§"/>
            </a:pPr>
            <a:r>
              <a:rPr lang="en-US" sz="3200"/>
              <a:t>Do not punctuate bulleted phrases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361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C885-57E7-C540-8365-36432F0F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D15AE-54B5-8943-ADCA-CE582183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7A52B-ECB0-D043-834B-D829A67FF777}" type="datetime1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94A9A-C7EA-044F-B6E9-6922A0FA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2BAAB-3A3C-074A-B97D-C9CB4D5B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2961A8-41D7-6646-ACBD-AEA501D3E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3758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492F5D-F05E-F84F-962C-92C223D0083F}"/>
              </a:ext>
            </a:extLst>
          </p:cNvPr>
          <p:cNvSpPr/>
          <p:nvPr userDrawn="1"/>
        </p:nvSpPr>
        <p:spPr>
          <a:xfrm>
            <a:off x="1524" y="0"/>
            <a:ext cx="12190476" cy="149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96B482-A4CD-3141-A0EA-BBC2E0C4BE80}"/>
              </a:ext>
            </a:extLst>
          </p:cNvPr>
          <p:cNvSpPr/>
          <p:nvPr userDrawn="1"/>
        </p:nvSpPr>
        <p:spPr>
          <a:xfrm rot="16200000">
            <a:off x="711327" y="5815299"/>
            <a:ext cx="612648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028DE74-4A02-BA40-A9E0-36500FA0B6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1100" y="5541095"/>
            <a:ext cx="10172700" cy="6095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Callout or call to action goes here  </a:t>
            </a:r>
          </a:p>
        </p:txBody>
      </p:sp>
    </p:spTree>
    <p:extLst>
      <p:ext uri="{BB962C8B-B14F-4D97-AF65-F5344CB8AC3E}">
        <p14:creationId xmlns:p14="http://schemas.microsoft.com/office/powerpoint/2010/main" val="1273566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BBE6D6-A62E-41D8-ACAD-4FA2F7E2D913}"/>
              </a:ext>
            </a:extLst>
          </p:cNvPr>
          <p:cNvGrpSpPr/>
          <p:nvPr userDrawn="1"/>
        </p:nvGrpSpPr>
        <p:grpSpPr>
          <a:xfrm rot="5400000">
            <a:off x="-3276597" y="3276600"/>
            <a:ext cx="6858001" cy="304807"/>
            <a:chOff x="0" y="6264264"/>
            <a:chExt cx="12192000" cy="5937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BF56B7-D02E-492B-A72A-3007DA3CFBF2}"/>
                </a:ext>
              </a:extLst>
            </p:cNvPr>
            <p:cNvSpPr/>
            <p:nvPr userDrawn="1"/>
          </p:nvSpPr>
          <p:spPr>
            <a:xfrm>
              <a:off x="0" y="6264274"/>
              <a:ext cx="12192000" cy="5937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051449-699D-4D6A-998A-C955E961FA6A}"/>
                </a:ext>
              </a:extLst>
            </p:cNvPr>
            <p:cNvSpPr/>
            <p:nvPr userDrawn="1"/>
          </p:nvSpPr>
          <p:spPr>
            <a:xfrm>
              <a:off x="1067673" y="6264274"/>
              <a:ext cx="4017866" cy="593726"/>
            </a:xfrm>
            <a:custGeom>
              <a:avLst/>
              <a:gdLst>
                <a:gd name="connsiteX0" fmla="*/ 380069 w 4017866"/>
                <a:gd name="connsiteY0" fmla="*/ 0 h 593726"/>
                <a:gd name="connsiteX1" fmla="*/ 3637797 w 4017866"/>
                <a:gd name="connsiteY1" fmla="*/ 0 h 593726"/>
                <a:gd name="connsiteX2" fmla="*/ 3694522 w 4017866"/>
                <a:gd name="connsiteY2" fmla="*/ 62413 h 593726"/>
                <a:gd name="connsiteX3" fmla="*/ 3929688 w 4017866"/>
                <a:gd name="connsiteY3" fmla="*/ 410679 h 593726"/>
                <a:gd name="connsiteX4" fmla="*/ 4017866 w 4017866"/>
                <a:gd name="connsiteY4" fmla="*/ 593726 h 593726"/>
                <a:gd name="connsiteX5" fmla="*/ 0 w 4017866"/>
                <a:gd name="connsiteY5" fmla="*/ 593726 h 593726"/>
                <a:gd name="connsiteX6" fmla="*/ 88178 w 4017866"/>
                <a:gd name="connsiteY6" fmla="*/ 410679 h 593726"/>
                <a:gd name="connsiteX7" fmla="*/ 323344 w 4017866"/>
                <a:gd name="connsiteY7" fmla="*/ 62413 h 593726"/>
                <a:gd name="connsiteX8" fmla="*/ 380069 w 4017866"/>
                <a:gd name="connsiteY8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7866" h="593726">
                  <a:moveTo>
                    <a:pt x="380069" y="0"/>
                  </a:moveTo>
                  <a:lnTo>
                    <a:pt x="3637797" y="0"/>
                  </a:lnTo>
                  <a:lnTo>
                    <a:pt x="3694522" y="62413"/>
                  </a:lnTo>
                  <a:cubicBezTo>
                    <a:pt x="3783556" y="170297"/>
                    <a:pt x="3862433" y="286873"/>
                    <a:pt x="3929688" y="410679"/>
                  </a:cubicBezTo>
                  <a:lnTo>
                    <a:pt x="4017866" y="593726"/>
                  </a:lnTo>
                  <a:lnTo>
                    <a:pt x="0" y="593726"/>
                  </a:lnTo>
                  <a:lnTo>
                    <a:pt x="88178" y="410679"/>
                  </a:lnTo>
                  <a:cubicBezTo>
                    <a:pt x="155434" y="286873"/>
                    <a:pt x="234310" y="170297"/>
                    <a:pt x="323344" y="62413"/>
                  </a:cubicBezTo>
                  <a:lnTo>
                    <a:pt x="380069" y="0"/>
                  </a:lnTo>
                  <a:close/>
                </a:path>
              </a:pathLst>
            </a:custGeom>
            <a:solidFill>
              <a:srgbClr val="7CC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334B31B-1C0F-4D17-BD51-D877F14C338C}"/>
                </a:ext>
              </a:extLst>
            </p:cNvPr>
            <p:cNvSpPr/>
            <p:nvPr userDrawn="1"/>
          </p:nvSpPr>
          <p:spPr>
            <a:xfrm>
              <a:off x="4705471" y="6264274"/>
              <a:ext cx="6121351" cy="593726"/>
            </a:xfrm>
            <a:custGeom>
              <a:avLst/>
              <a:gdLst>
                <a:gd name="connsiteX0" fmla="*/ 0 w 6121351"/>
                <a:gd name="connsiteY0" fmla="*/ 0 h 593726"/>
                <a:gd name="connsiteX1" fmla="*/ 6121351 w 6121351"/>
                <a:gd name="connsiteY1" fmla="*/ 0 h 593726"/>
                <a:gd name="connsiteX2" fmla="*/ 5527626 w 6121351"/>
                <a:gd name="connsiteY2" fmla="*/ 593726 h 593726"/>
                <a:gd name="connsiteX3" fmla="*/ 380069 w 6121351"/>
                <a:gd name="connsiteY3" fmla="*/ 593726 h 593726"/>
                <a:gd name="connsiteX4" fmla="*/ 291891 w 6121351"/>
                <a:gd name="connsiteY4" fmla="*/ 410679 h 593726"/>
                <a:gd name="connsiteX5" fmla="*/ 56725 w 6121351"/>
                <a:gd name="connsiteY5" fmla="*/ 62413 h 593726"/>
                <a:gd name="connsiteX6" fmla="*/ 0 w 6121351"/>
                <a:gd name="connsiteY6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1351" h="593726">
                  <a:moveTo>
                    <a:pt x="0" y="0"/>
                  </a:moveTo>
                  <a:lnTo>
                    <a:pt x="6121351" y="0"/>
                  </a:lnTo>
                  <a:lnTo>
                    <a:pt x="5527626" y="593726"/>
                  </a:lnTo>
                  <a:lnTo>
                    <a:pt x="380069" y="593726"/>
                  </a:lnTo>
                  <a:lnTo>
                    <a:pt x="291891" y="410679"/>
                  </a:lnTo>
                  <a:cubicBezTo>
                    <a:pt x="224636" y="286873"/>
                    <a:pt x="145759" y="170297"/>
                    <a:pt x="56725" y="624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7DFE11-3B2B-4574-A729-23B5242A395D}"/>
                </a:ext>
              </a:extLst>
            </p:cNvPr>
            <p:cNvSpPr/>
            <p:nvPr userDrawn="1"/>
          </p:nvSpPr>
          <p:spPr>
            <a:xfrm>
              <a:off x="9645690" y="6264274"/>
              <a:ext cx="2546310" cy="593726"/>
            </a:xfrm>
            <a:custGeom>
              <a:avLst/>
              <a:gdLst>
                <a:gd name="connsiteX0" fmla="*/ 593725 w 2546310"/>
                <a:gd name="connsiteY0" fmla="*/ 0 h 593726"/>
                <a:gd name="connsiteX1" fmla="*/ 2546310 w 2546310"/>
                <a:gd name="connsiteY1" fmla="*/ 0 h 593726"/>
                <a:gd name="connsiteX2" fmla="*/ 2546310 w 2546310"/>
                <a:gd name="connsiteY2" fmla="*/ 593726 h 593726"/>
                <a:gd name="connsiteX3" fmla="*/ 0 w 2546310"/>
                <a:gd name="connsiteY3" fmla="*/ 593726 h 593726"/>
                <a:gd name="connsiteX4" fmla="*/ 593725 w 2546310"/>
                <a:gd name="connsiteY4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310" h="593726">
                  <a:moveTo>
                    <a:pt x="593725" y="0"/>
                  </a:moveTo>
                  <a:lnTo>
                    <a:pt x="2546310" y="0"/>
                  </a:lnTo>
                  <a:lnTo>
                    <a:pt x="2546310" y="593726"/>
                  </a:lnTo>
                  <a:lnTo>
                    <a:pt x="0" y="593726"/>
                  </a:lnTo>
                  <a:lnTo>
                    <a:pt x="59372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A27A96-98B2-4BD1-9D62-871CFBE1B26E}"/>
              </a:ext>
            </a:extLst>
          </p:cNvPr>
          <p:cNvGrpSpPr/>
          <p:nvPr userDrawn="1"/>
        </p:nvGrpSpPr>
        <p:grpSpPr>
          <a:xfrm>
            <a:off x="-1" y="-1"/>
            <a:ext cx="304797" cy="304797"/>
            <a:chOff x="-1" y="-1"/>
            <a:chExt cx="304797" cy="3047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29AC05-12A8-4F66-84CA-473F2E299A62}"/>
                </a:ext>
              </a:extLst>
            </p:cNvPr>
            <p:cNvSpPr/>
            <p:nvPr userDrawn="1"/>
          </p:nvSpPr>
          <p:spPr>
            <a:xfrm flipV="1">
              <a:off x="-1" y="-1"/>
              <a:ext cx="304797" cy="30479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B41D94-B5C3-40F2-9FCA-7F3C78BDB1C8}"/>
                </a:ext>
              </a:extLst>
            </p:cNvPr>
            <p:cNvGrpSpPr/>
            <p:nvPr userDrawn="1"/>
          </p:nvGrpSpPr>
          <p:grpSpPr>
            <a:xfrm>
              <a:off x="88317" y="103148"/>
              <a:ext cx="128160" cy="98498"/>
              <a:chOff x="88317" y="99577"/>
              <a:chExt cx="128160" cy="9849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6091524-28A9-4E55-909F-54FF7D5F01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99577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F58F094-FC64-4AB9-84A6-E4446E4AB2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148826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CB98332-4FC8-40A3-B379-7C701B3905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198075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: Top Corners Rounded 15" hidden="1">
            <a:extLst>
              <a:ext uri="{FF2B5EF4-FFF2-40B4-BE49-F238E27FC236}">
                <a16:creationId xmlns:a16="http://schemas.microsoft.com/office/drawing/2014/main" id="{A34DEF14-0421-44EA-A3DC-07521C0E3A1D}"/>
              </a:ext>
            </a:extLst>
          </p:cNvPr>
          <p:cNvSpPr/>
          <p:nvPr userDrawn="1"/>
        </p:nvSpPr>
        <p:spPr>
          <a:xfrm>
            <a:off x="9385738" y="-2"/>
            <a:ext cx="2506644" cy="389107"/>
          </a:xfrm>
          <a:prstGeom prst="round2SameRect">
            <a:avLst>
              <a:gd name="adj1" fmla="val 0"/>
              <a:gd name="adj2" fmla="val 353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1000" b="1">
                <a:solidFill>
                  <a:schemeClr val="bg1"/>
                </a:solidFill>
              </a:rPr>
              <a:t>MEDICAL PLAN </a:t>
            </a:r>
          </a:p>
        </p:txBody>
      </p:sp>
    </p:spTree>
    <p:extLst>
      <p:ext uri="{BB962C8B-B14F-4D97-AF65-F5344CB8AC3E}">
        <p14:creationId xmlns:p14="http://schemas.microsoft.com/office/powerpoint/2010/main" val="7021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-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912" y="6356350"/>
            <a:ext cx="2332832" cy="365125"/>
          </a:xfrm>
        </p:spPr>
        <p:txBody>
          <a:bodyPr/>
          <a:lstStyle>
            <a:lvl1pPr>
              <a:defRPr b="0" i="0"/>
            </a:lvl1pPr>
          </a:lstStyle>
          <a:p>
            <a:fld id="{0DAA1E9F-3FE3-1545-B28E-F6DF3EA165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6B132F-6A8F-BD47-BA01-FD311302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885"/>
            <a:ext cx="11295856" cy="1131570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42F135-2E13-FB4F-919D-AB0A80D9D1C0}"/>
              </a:ext>
            </a:extLst>
          </p:cNvPr>
          <p:cNvSpPr/>
          <p:nvPr userDrawn="1"/>
        </p:nvSpPr>
        <p:spPr>
          <a:xfrm>
            <a:off x="344633" y="1221921"/>
            <a:ext cx="776574" cy="64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2CDC5E-1344-4501-9789-51AC1CD57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59291" y="136526"/>
            <a:ext cx="1532709" cy="8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-TransitionSlide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B69D9D-5B8C-0A40-8236-47E2A54B9B9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AC3561-CB46-564D-9833-7F2AEC46F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5" y="6387573"/>
            <a:ext cx="454017" cy="3026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55A1C7B-9B6C-984A-9BDC-14F871BA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885"/>
            <a:ext cx="11295856" cy="113157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F0DA5D-69F6-7E4D-A807-EC036EF6D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2734" y="1731981"/>
            <a:ext cx="6347011" cy="371138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</a:defRPr>
            </a:lvl5pPr>
          </a:lstStyle>
          <a:p>
            <a:pPr>
              <a:lnSpc>
                <a:spcPct val="200000"/>
              </a:lnSpc>
            </a:pPr>
            <a:r>
              <a:rPr lang="en-US" sz="2800"/>
              <a:t>Bullet One</a:t>
            </a:r>
          </a:p>
          <a:p>
            <a:pPr>
              <a:lnSpc>
                <a:spcPct val="200000"/>
              </a:lnSpc>
            </a:pPr>
            <a:r>
              <a:rPr lang="en-US" sz="2800"/>
              <a:t>Bullet Two</a:t>
            </a:r>
          </a:p>
          <a:p>
            <a:pPr>
              <a:lnSpc>
                <a:spcPct val="200000"/>
              </a:lnSpc>
            </a:pPr>
            <a:r>
              <a:rPr lang="en-US" sz="2800"/>
              <a:t>Bullet Three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902218-8C3A-B94E-9D63-986548523FBB}"/>
              </a:ext>
            </a:extLst>
          </p:cNvPr>
          <p:cNvSpPr/>
          <p:nvPr userDrawn="1"/>
        </p:nvSpPr>
        <p:spPr>
          <a:xfrm>
            <a:off x="344633" y="1221921"/>
            <a:ext cx="776574" cy="64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-TransitionSlide-Green">
    <p:bg>
      <p:bgPr>
        <a:solidFill>
          <a:srgbClr val="004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A50D6E-8304-1D45-8CE5-15DC2716B6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5A1C7B-9B6C-984A-9BDC-14F871BA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885"/>
            <a:ext cx="11295856" cy="113157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F0DA5D-69F6-7E4D-A807-EC036EF6D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2734" y="1731981"/>
            <a:ext cx="6347011" cy="371138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</a:defRPr>
            </a:lvl5pPr>
          </a:lstStyle>
          <a:p>
            <a:pPr>
              <a:lnSpc>
                <a:spcPct val="200000"/>
              </a:lnSpc>
            </a:pPr>
            <a:r>
              <a:rPr lang="en-US" sz="2800"/>
              <a:t>Bullet One</a:t>
            </a:r>
          </a:p>
          <a:p>
            <a:pPr>
              <a:lnSpc>
                <a:spcPct val="200000"/>
              </a:lnSpc>
            </a:pPr>
            <a:r>
              <a:rPr lang="en-US" sz="2800"/>
              <a:t>Bullet Two</a:t>
            </a:r>
          </a:p>
          <a:p>
            <a:pPr>
              <a:lnSpc>
                <a:spcPct val="200000"/>
              </a:lnSpc>
            </a:pPr>
            <a:r>
              <a:rPr lang="en-US" sz="2800"/>
              <a:t>Bullet Three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902218-8C3A-B94E-9D63-986548523FBB}"/>
              </a:ext>
            </a:extLst>
          </p:cNvPr>
          <p:cNvSpPr/>
          <p:nvPr userDrawn="1"/>
        </p:nvSpPr>
        <p:spPr>
          <a:xfrm>
            <a:off x="344633" y="1221921"/>
            <a:ext cx="776574" cy="646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B69D9D-5B8C-0A40-8236-47E2A54B9B9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DB580E-C8C4-2D40-9582-8AB8387FFC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110" y="6384044"/>
            <a:ext cx="1712738" cy="3140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663617-CF49-9B47-B636-507E649F1E95}"/>
              </a:ext>
            </a:extLst>
          </p:cNvPr>
          <p:cNvSpPr/>
          <p:nvPr userDrawn="1"/>
        </p:nvSpPr>
        <p:spPr>
          <a:xfrm>
            <a:off x="344633" y="6096701"/>
            <a:ext cx="776574" cy="64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B69D9D-5B8C-0A40-8236-47E2A54B9B9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663617-CF49-9B47-B636-507E649F1E95}"/>
              </a:ext>
            </a:extLst>
          </p:cNvPr>
          <p:cNvSpPr/>
          <p:nvPr userDrawn="1"/>
        </p:nvSpPr>
        <p:spPr>
          <a:xfrm>
            <a:off x="344633" y="6096701"/>
            <a:ext cx="776574" cy="64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7F041-0EA8-1E42-BE7B-4021AC6EFC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2431" y="5715000"/>
            <a:ext cx="2421521" cy="9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B69D9D-5B8C-0A40-8236-47E2A54B9B9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663617-CF49-9B47-B636-507E649F1E95}"/>
              </a:ext>
            </a:extLst>
          </p:cNvPr>
          <p:cNvSpPr/>
          <p:nvPr userDrawn="1"/>
        </p:nvSpPr>
        <p:spPr>
          <a:xfrm>
            <a:off x="344633" y="6096701"/>
            <a:ext cx="776574" cy="64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BE8A3-26CF-6E43-A6E6-8A8C8A997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1760" y="6382595"/>
            <a:ext cx="1712738" cy="33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7118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3ADF4E-EA10-D04C-A2C1-FB38F12E43CE}" type="datetime1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78451E-C125-4775-B1C9-E6FC4931C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9291" y="136526"/>
            <a:ext cx="1532709" cy="8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P-TitleSlid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6B1E5CA-74A7-684D-8957-350218108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99" y="6121277"/>
            <a:ext cx="2375177" cy="4355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A9E2C9-6674-D041-BC77-C00380E2476D}"/>
              </a:ext>
            </a:extLst>
          </p:cNvPr>
          <p:cNvSpPr/>
          <p:nvPr userDrawn="1"/>
        </p:nvSpPr>
        <p:spPr>
          <a:xfrm>
            <a:off x="11430000" y="6121277"/>
            <a:ext cx="762000" cy="73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E7DCB55D-4000-884E-A81B-F1218CC64673}"/>
              </a:ext>
            </a:extLst>
          </p:cNvPr>
          <p:cNvSpPr/>
          <p:nvPr userDrawn="1"/>
        </p:nvSpPr>
        <p:spPr>
          <a:xfrm rot="18900000">
            <a:off x="10079603" y="1453567"/>
            <a:ext cx="2517884" cy="2535333"/>
          </a:xfrm>
          <a:custGeom>
            <a:avLst/>
            <a:gdLst>
              <a:gd name="connsiteX0" fmla="*/ 3016110 w 3016110"/>
              <a:gd name="connsiteY0" fmla="*/ 0 h 3016110"/>
              <a:gd name="connsiteX1" fmla="*/ 3016110 w 3016110"/>
              <a:gd name="connsiteY1" fmla="*/ 1696469 h 3016110"/>
              <a:gd name="connsiteX2" fmla="*/ 1696469 w 3016110"/>
              <a:gd name="connsiteY2" fmla="*/ 3016110 h 3016110"/>
              <a:gd name="connsiteX3" fmla="*/ 0 w 3016110"/>
              <a:gd name="connsiteY3" fmla="*/ 3016110 h 3016110"/>
              <a:gd name="connsiteX4" fmla="*/ 0 w 3016110"/>
              <a:gd name="connsiteY4" fmla="*/ 1721133 h 3016110"/>
              <a:gd name="connsiteX5" fmla="*/ 1721133 w 3016110"/>
              <a:gd name="connsiteY5" fmla="*/ 1721133 h 3016110"/>
              <a:gd name="connsiteX6" fmla="*/ 1721133 w 3016110"/>
              <a:gd name="connsiteY6" fmla="*/ 0 h 301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6110" h="3016110">
                <a:moveTo>
                  <a:pt x="3016110" y="0"/>
                </a:moveTo>
                <a:lnTo>
                  <a:pt x="3016110" y="1696469"/>
                </a:lnTo>
                <a:lnTo>
                  <a:pt x="1696469" y="3016110"/>
                </a:lnTo>
                <a:lnTo>
                  <a:pt x="0" y="3016110"/>
                </a:lnTo>
                <a:lnTo>
                  <a:pt x="0" y="1721133"/>
                </a:lnTo>
                <a:lnTo>
                  <a:pt x="1721133" y="1721133"/>
                </a:lnTo>
                <a:lnTo>
                  <a:pt x="17211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1E58F73-76E9-1A46-853B-E9B97A66E4F3}"/>
              </a:ext>
            </a:extLst>
          </p:cNvPr>
          <p:cNvSpPr/>
          <p:nvPr userDrawn="1"/>
        </p:nvSpPr>
        <p:spPr>
          <a:xfrm>
            <a:off x="2939672" y="1671485"/>
            <a:ext cx="923052" cy="9230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C862ABF-5D70-0143-A625-3A5A5F834941}"/>
              </a:ext>
            </a:extLst>
          </p:cNvPr>
          <p:cNvSpPr/>
          <p:nvPr userDrawn="1"/>
        </p:nvSpPr>
        <p:spPr>
          <a:xfrm>
            <a:off x="4159813" y="1671485"/>
            <a:ext cx="923052" cy="923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0E62C58-1127-AA4E-ADE0-91562CB9DAC7}"/>
              </a:ext>
            </a:extLst>
          </p:cNvPr>
          <p:cNvSpPr/>
          <p:nvPr userDrawn="1"/>
        </p:nvSpPr>
        <p:spPr>
          <a:xfrm>
            <a:off x="4159813" y="2904180"/>
            <a:ext cx="923052" cy="9230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F28D117-AA6B-1441-AC65-4F8D6766E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3796" y="2904180"/>
            <a:ext cx="937470" cy="936775"/>
          </a:xfrm>
          <a:prstGeom prst="ellipse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1431467-C2BF-714B-8486-23C0FFA56C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443948" y="1673257"/>
            <a:ext cx="2167698" cy="2167698"/>
          </a:xfrm>
          <a:prstGeom prst="teardrop">
            <a:avLst/>
          </a:prstGeom>
          <a:solidFill>
            <a:schemeClr val="accent6"/>
          </a:solidFill>
        </p:spPr>
        <p:txBody>
          <a:bodyPr vert="vert" wrap="non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2020 Open</a:t>
            </a:r>
            <a:br>
              <a:rPr lang="en-US"/>
            </a:br>
            <a:r>
              <a:rPr lang="en-US"/>
              <a:t>Enrollment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442325" y="6121277"/>
            <a:ext cx="3368675" cy="435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aseline="0"/>
            </a:lvl1pPr>
          </a:lstStyle>
          <a:p>
            <a:pPr lvl="0"/>
            <a:r>
              <a:rPr lang="en-US"/>
              <a:t>Additional text, as needed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60B2E3-5602-BC4E-BDAA-D9D8023711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" r="339" b="7706"/>
          <a:stretch/>
        </p:blipFill>
        <p:spPr>
          <a:xfrm>
            <a:off x="5242053" y="1354531"/>
            <a:ext cx="4986620" cy="3277104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570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22885"/>
            <a:ext cx="10700544" cy="113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77340"/>
            <a:ext cx="10700544" cy="459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7062" y="6356350"/>
            <a:ext cx="751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fld id="{0DAA1E9F-3FE3-1545-B28E-F6DF3EA165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6487D5-2B16-AF46-B533-9EEE036358A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5" y="6387573"/>
            <a:ext cx="454018" cy="302678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07E881C-CAE0-924B-BE63-F5D86F32F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r>
              <a:rPr lang="en-US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83159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 Bold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Regular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partners.com/planfor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824103004?app_id=122963" TargetMode="Externa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ileplan.com/healthpartners-member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81245A-2FD7-EF4C-951D-FA2C9A6B132A}"/>
              </a:ext>
            </a:extLst>
          </p:cNvPr>
          <p:cNvSpPr txBox="1"/>
          <p:nvPr/>
        </p:nvSpPr>
        <p:spPr>
          <a:xfrm>
            <a:off x="2022529" y="24022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>
              <a:latin typeface="Museo Sans 300" panose="02000000000000000000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170907-05F1-FF49-8C7D-EFBCB659B4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Open</a:t>
            </a:r>
            <a:br>
              <a:rPr lang="en-US"/>
            </a:br>
            <a:r>
              <a:rPr lang="en-US"/>
              <a:t>Enrollment</a:t>
            </a:r>
          </a:p>
          <a:p>
            <a:r>
              <a:rPr lang="en-US" sz="2000"/>
              <a:t>2024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0DAD5-0B4F-2673-699B-B7ABA9214024}"/>
              </a:ext>
            </a:extLst>
          </p:cNvPr>
          <p:cNvSpPr txBox="1"/>
          <p:nvPr/>
        </p:nvSpPr>
        <p:spPr>
          <a:xfrm>
            <a:off x="8336478" y="6115792"/>
            <a:ext cx="363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Name of Group</a:t>
            </a:r>
          </a:p>
        </p:txBody>
      </p:sp>
    </p:spTree>
    <p:extLst>
      <p:ext uri="{BB962C8B-B14F-4D97-AF65-F5344CB8AC3E}">
        <p14:creationId xmlns:p14="http://schemas.microsoft.com/office/powerpoint/2010/main" val="36438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783">
        <p:fade/>
      </p:transition>
    </mc:Choice>
    <mc:Fallback xmlns="">
      <p:transition advTm="1078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DFCF4E4-48E9-E3FE-0016-A663FBB5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best plan with Plan for </a:t>
            </a:r>
            <a:r>
              <a:rPr lang="en-US" err="1"/>
              <a:t>Me</a:t>
            </a:r>
            <a:r>
              <a:rPr lang="en-US" sz="2400" baseline="50000" err="1"/>
              <a:t>SM</a:t>
            </a:r>
            <a:endParaRPr lang="en-US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1F1AF5CB-A359-2886-5DAC-00D16822A2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60" t="27030" r="30631" b="20153"/>
          <a:stretch/>
        </p:blipFill>
        <p:spPr>
          <a:xfrm>
            <a:off x="5549900" y="885550"/>
            <a:ext cx="6642099" cy="5086094"/>
          </a:xfrm>
          <a:prstGeom prst="rect">
            <a:avLst/>
          </a:prstGeom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256680C-F2DB-B515-18A7-E1DE83CEAFCF}"/>
              </a:ext>
            </a:extLst>
          </p:cNvPr>
          <p:cNvSpPr/>
          <p:nvPr/>
        </p:nvSpPr>
        <p:spPr>
          <a:xfrm flipH="1">
            <a:off x="582610" y="5386619"/>
            <a:ext cx="10906048" cy="112363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4A771F3-3AC3-BAFB-1377-330B70D92149}"/>
              </a:ext>
            </a:extLst>
          </p:cNvPr>
          <p:cNvSpPr/>
          <p:nvPr/>
        </p:nvSpPr>
        <p:spPr>
          <a:xfrm flipH="1">
            <a:off x="613520" y="5753791"/>
            <a:ext cx="728954" cy="532434"/>
          </a:xfrm>
          <a:custGeom>
            <a:avLst/>
            <a:gdLst>
              <a:gd name="connsiteX0" fmla="*/ 256210 w 728954"/>
              <a:gd name="connsiteY0" fmla="*/ 0 h 532434"/>
              <a:gd name="connsiteX1" fmla="*/ 266218 w 728954"/>
              <a:gd name="connsiteY1" fmla="*/ 0 h 532434"/>
              <a:gd name="connsiteX2" fmla="*/ 728954 w 728954"/>
              <a:gd name="connsiteY2" fmla="*/ 0 h 532434"/>
              <a:gd name="connsiteX3" fmla="*/ 728954 w 728954"/>
              <a:gd name="connsiteY3" fmla="*/ 532434 h 532434"/>
              <a:gd name="connsiteX4" fmla="*/ 266218 w 728954"/>
              <a:gd name="connsiteY4" fmla="*/ 532434 h 532434"/>
              <a:gd name="connsiteX5" fmla="*/ 256210 w 728954"/>
              <a:gd name="connsiteY5" fmla="*/ 532434 h 532434"/>
              <a:gd name="connsiteX6" fmla="*/ 256210 w 728954"/>
              <a:gd name="connsiteY6" fmla="*/ 531425 h 532434"/>
              <a:gd name="connsiteX7" fmla="*/ 212566 w 728954"/>
              <a:gd name="connsiteY7" fmla="*/ 527026 h 532434"/>
              <a:gd name="connsiteX8" fmla="*/ 0 w 728954"/>
              <a:gd name="connsiteY8" fmla="*/ 266217 h 532434"/>
              <a:gd name="connsiteX9" fmla="*/ 212566 w 728954"/>
              <a:gd name="connsiteY9" fmla="*/ 5409 h 532434"/>
              <a:gd name="connsiteX10" fmla="*/ 256210 w 728954"/>
              <a:gd name="connsiteY10" fmla="*/ 1009 h 53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954" h="532434">
                <a:moveTo>
                  <a:pt x="256210" y="0"/>
                </a:moveTo>
                <a:lnTo>
                  <a:pt x="266218" y="0"/>
                </a:lnTo>
                <a:lnTo>
                  <a:pt x="728954" y="0"/>
                </a:lnTo>
                <a:lnTo>
                  <a:pt x="728954" y="532434"/>
                </a:lnTo>
                <a:lnTo>
                  <a:pt x="266218" y="532434"/>
                </a:lnTo>
                <a:lnTo>
                  <a:pt x="256210" y="532434"/>
                </a:lnTo>
                <a:lnTo>
                  <a:pt x="256210" y="531425"/>
                </a:lnTo>
                <a:lnTo>
                  <a:pt x="212566" y="527026"/>
                </a:lnTo>
                <a:cubicBezTo>
                  <a:pt x="91255" y="502202"/>
                  <a:pt x="0" y="394867"/>
                  <a:pt x="0" y="266217"/>
                </a:cubicBezTo>
                <a:cubicBezTo>
                  <a:pt x="0" y="137568"/>
                  <a:pt x="91255" y="30232"/>
                  <a:pt x="212566" y="5409"/>
                </a:cubicBezTo>
                <a:lnTo>
                  <a:pt x="256210" y="1009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C2DF4-E37F-6B42-2F36-6887711EE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682" y="5849599"/>
            <a:ext cx="365760" cy="365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89A476-56E6-B2E4-0A4F-C4FD61865CB1}"/>
              </a:ext>
            </a:extLst>
          </p:cNvPr>
          <p:cNvSpPr txBox="1"/>
          <p:nvPr/>
        </p:nvSpPr>
        <p:spPr>
          <a:xfrm>
            <a:off x="1533458" y="5433035"/>
            <a:ext cx="9955200" cy="1077218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algn="l"/>
            <a:r>
              <a:rPr lang="en-US" sz="1600" b="1"/>
              <a:t>Get started at </a:t>
            </a:r>
            <a:r>
              <a:rPr lang="en-US" sz="1600" i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healthpartners.com/</a:t>
            </a:r>
            <a:r>
              <a:rPr lang="en-US" sz="1600" i="1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planforme</a:t>
            </a:r>
            <a:endParaRPr lang="en-US" sz="1600" i="1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/>
              <a:t>Group </a:t>
            </a:r>
            <a:r>
              <a:rPr lang="en-US" sz="1600" b="1">
                <a:solidFill>
                  <a:srgbClr val="FF0000"/>
                </a:solidFill>
              </a:rPr>
              <a:t>#5139 NOTE: replace with # found on front of your card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/>
              <a:t>Site: All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/>
              <a:t>Effective date: 01/01/2024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915BC-7C30-66EA-A614-CE0ABDB018BB}"/>
              </a:ext>
            </a:extLst>
          </p:cNvPr>
          <p:cNvSpPr/>
          <p:nvPr/>
        </p:nvSpPr>
        <p:spPr>
          <a:xfrm>
            <a:off x="189428" y="1354138"/>
            <a:ext cx="6321630" cy="20978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E6B8E8-D03B-66FF-CE1F-E162763E7C72}"/>
              </a:ext>
            </a:extLst>
          </p:cNvPr>
          <p:cNvSpPr txBox="1"/>
          <p:nvPr/>
        </p:nvSpPr>
        <p:spPr>
          <a:xfrm>
            <a:off x="613517" y="1441155"/>
            <a:ext cx="5482483" cy="13388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</a:rPr>
              <a:t>Compare your plan options and potential costs – all based on your unique situation.</a:t>
            </a:r>
            <a:endParaRPr lang="en-US" sz="2000" b="1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</a:rPr>
              <a:t>Enter the age and gender for you and anyone else you want your plan to cover. Pick from a list of common health conditions, medical events, care visits and medicines.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0E846B8-78A2-6783-6872-FC439293370F}"/>
              </a:ext>
            </a:extLst>
          </p:cNvPr>
          <p:cNvSpPr/>
          <p:nvPr/>
        </p:nvSpPr>
        <p:spPr>
          <a:xfrm>
            <a:off x="602279" y="4189880"/>
            <a:ext cx="217674" cy="217674"/>
          </a:xfrm>
          <a:custGeom>
            <a:avLst/>
            <a:gdLst>
              <a:gd name="connsiteX0" fmla="*/ 1038225 w 2076450"/>
              <a:gd name="connsiteY0" fmla="*/ 538163 h 2076450"/>
              <a:gd name="connsiteX1" fmla="*/ 538163 w 2076450"/>
              <a:gd name="connsiteY1" fmla="*/ 1038225 h 2076450"/>
              <a:gd name="connsiteX2" fmla="*/ 1038225 w 2076450"/>
              <a:gd name="connsiteY2" fmla="*/ 1538287 h 2076450"/>
              <a:gd name="connsiteX3" fmla="*/ 1538287 w 2076450"/>
              <a:gd name="connsiteY3" fmla="*/ 1038225 h 2076450"/>
              <a:gd name="connsiteX4" fmla="*/ 1038225 w 2076450"/>
              <a:gd name="connsiteY4" fmla="*/ 538163 h 2076450"/>
              <a:gd name="connsiteX5" fmla="*/ 1038225 w 2076450"/>
              <a:gd name="connsiteY5" fmla="*/ 0 h 2076450"/>
              <a:gd name="connsiteX6" fmla="*/ 2076450 w 2076450"/>
              <a:gd name="connsiteY6" fmla="*/ 1038225 h 2076450"/>
              <a:gd name="connsiteX7" fmla="*/ 1038225 w 2076450"/>
              <a:gd name="connsiteY7" fmla="*/ 2076450 h 2076450"/>
              <a:gd name="connsiteX8" fmla="*/ 0 w 2076450"/>
              <a:gd name="connsiteY8" fmla="*/ 1038225 h 2076450"/>
              <a:gd name="connsiteX9" fmla="*/ 1038225 w 2076450"/>
              <a:gd name="connsiteY9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6450" h="2076450">
                <a:moveTo>
                  <a:pt x="1038225" y="538163"/>
                </a:moveTo>
                <a:cubicBezTo>
                  <a:pt x="762048" y="538163"/>
                  <a:pt x="538163" y="762048"/>
                  <a:pt x="538163" y="1038225"/>
                </a:cubicBezTo>
                <a:cubicBezTo>
                  <a:pt x="538163" y="1314402"/>
                  <a:pt x="762048" y="1538287"/>
                  <a:pt x="1038225" y="1538287"/>
                </a:cubicBezTo>
                <a:cubicBezTo>
                  <a:pt x="1314402" y="1538287"/>
                  <a:pt x="1538287" y="1314402"/>
                  <a:pt x="1538287" y="1038225"/>
                </a:cubicBezTo>
                <a:cubicBezTo>
                  <a:pt x="1538287" y="762048"/>
                  <a:pt x="1314402" y="538163"/>
                  <a:pt x="1038225" y="538163"/>
                </a:cubicBezTo>
                <a:close/>
                <a:moveTo>
                  <a:pt x="1038225" y="0"/>
                </a:moveTo>
                <a:cubicBezTo>
                  <a:pt x="1611621" y="0"/>
                  <a:pt x="2076450" y="464829"/>
                  <a:pt x="2076450" y="1038225"/>
                </a:cubicBezTo>
                <a:cubicBezTo>
                  <a:pt x="2076450" y="1611621"/>
                  <a:pt x="1611621" y="2076450"/>
                  <a:pt x="1038225" y="2076450"/>
                </a:cubicBezTo>
                <a:cubicBezTo>
                  <a:pt x="464829" y="2076450"/>
                  <a:pt x="0" y="1611621"/>
                  <a:pt x="0" y="1038225"/>
                </a:cubicBezTo>
                <a:cubicBezTo>
                  <a:pt x="0" y="464829"/>
                  <a:pt x="464829" y="0"/>
                  <a:pt x="1038225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73BD83E-B54F-FC53-86DB-F2B39123E978}"/>
              </a:ext>
            </a:extLst>
          </p:cNvPr>
          <p:cNvSpPr/>
          <p:nvPr/>
        </p:nvSpPr>
        <p:spPr>
          <a:xfrm>
            <a:off x="604238" y="4538745"/>
            <a:ext cx="217674" cy="217674"/>
          </a:xfrm>
          <a:custGeom>
            <a:avLst/>
            <a:gdLst>
              <a:gd name="connsiteX0" fmla="*/ 1038225 w 2076450"/>
              <a:gd name="connsiteY0" fmla="*/ 538163 h 2076450"/>
              <a:gd name="connsiteX1" fmla="*/ 538163 w 2076450"/>
              <a:gd name="connsiteY1" fmla="*/ 1038225 h 2076450"/>
              <a:gd name="connsiteX2" fmla="*/ 1038225 w 2076450"/>
              <a:gd name="connsiteY2" fmla="*/ 1538287 h 2076450"/>
              <a:gd name="connsiteX3" fmla="*/ 1538287 w 2076450"/>
              <a:gd name="connsiteY3" fmla="*/ 1038225 h 2076450"/>
              <a:gd name="connsiteX4" fmla="*/ 1038225 w 2076450"/>
              <a:gd name="connsiteY4" fmla="*/ 538163 h 2076450"/>
              <a:gd name="connsiteX5" fmla="*/ 1038225 w 2076450"/>
              <a:gd name="connsiteY5" fmla="*/ 0 h 2076450"/>
              <a:gd name="connsiteX6" fmla="*/ 2076450 w 2076450"/>
              <a:gd name="connsiteY6" fmla="*/ 1038225 h 2076450"/>
              <a:gd name="connsiteX7" fmla="*/ 1038225 w 2076450"/>
              <a:gd name="connsiteY7" fmla="*/ 2076450 h 2076450"/>
              <a:gd name="connsiteX8" fmla="*/ 0 w 2076450"/>
              <a:gd name="connsiteY8" fmla="*/ 1038225 h 2076450"/>
              <a:gd name="connsiteX9" fmla="*/ 1038225 w 2076450"/>
              <a:gd name="connsiteY9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6450" h="2076450">
                <a:moveTo>
                  <a:pt x="1038225" y="538163"/>
                </a:moveTo>
                <a:cubicBezTo>
                  <a:pt x="762048" y="538163"/>
                  <a:pt x="538163" y="762048"/>
                  <a:pt x="538163" y="1038225"/>
                </a:cubicBezTo>
                <a:cubicBezTo>
                  <a:pt x="538163" y="1314402"/>
                  <a:pt x="762048" y="1538287"/>
                  <a:pt x="1038225" y="1538287"/>
                </a:cubicBezTo>
                <a:cubicBezTo>
                  <a:pt x="1314402" y="1538287"/>
                  <a:pt x="1538287" y="1314402"/>
                  <a:pt x="1538287" y="1038225"/>
                </a:cubicBezTo>
                <a:cubicBezTo>
                  <a:pt x="1538287" y="762048"/>
                  <a:pt x="1314402" y="538163"/>
                  <a:pt x="1038225" y="538163"/>
                </a:cubicBezTo>
                <a:close/>
                <a:moveTo>
                  <a:pt x="1038225" y="0"/>
                </a:moveTo>
                <a:cubicBezTo>
                  <a:pt x="1611621" y="0"/>
                  <a:pt x="2076450" y="464829"/>
                  <a:pt x="2076450" y="1038225"/>
                </a:cubicBezTo>
                <a:cubicBezTo>
                  <a:pt x="2076450" y="1611621"/>
                  <a:pt x="1611621" y="2076450"/>
                  <a:pt x="1038225" y="2076450"/>
                </a:cubicBezTo>
                <a:cubicBezTo>
                  <a:pt x="464829" y="2076450"/>
                  <a:pt x="0" y="1611621"/>
                  <a:pt x="0" y="1038225"/>
                </a:cubicBezTo>
                <a:cubicBezTo>
                  <a:pt x="0" y="464829"/>
                  <a:pt x="464829" y="0"/>
                  <a:pt x="1038225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98ED4E0-5F70-0C60-B3F3-F10189EE1885}"/>
              </a:ext>
            </a:extLst>
          </p:cNvPr>
          <p:cNvSpPr/>
          <p:nvPr/>
        </p:nvSpPr>
        <p:spPr>
          <a:xfrm>
            <a:off x="602279" y="4880101"/>
            <a:ext cx="217674" cy="217674"/>
          </a:xfrm>
          <a:custGeom>
            <a:avLst/>
            <a:gdLst>
              <a:gd name="connsiteX0" fmla="*/ 1038225 w 2076450"/>
              <a:gd name="connsiteY0" fmla="*/ 538163 h 2076450"/>
              <a:gd name="connsiteX1" fmla="*/ 538163 w 2076450"/>
              <a:gd name="connsiteY1" fmla="*/ 1038225 h 2076450"/>
              <a:gd name="connsiteX2" fmla="*/ 1038225 w 2076450"/>
              <a:gd name="connsiteY2" fmla="*/ 1538287 h 2076450"/>
              <a:gd name="connsiteX3" fmla="*/ 1538287 w 2076450"/>
              <a:gd name="connsiteY3" fmla="*/ 1038225 h 2076450"/>
              <a:gd name="connsiteX4" fmla="*/ 1038225 w 2076450"/>
              <a:gd name="connsiteY4" fmla="*/ 538163 h 2076450"/>
              <a:gd name="connsiteX5" fmla="*/ 1038225 w 2076450"/>
              <a:gd name="connsiteY5" fmla="*/ 0 h 2076450"/>
              <a:gd name="connsiteX6" fmla="*/ 2076450 w 2076450"/>
              <a:gd name="connsiteY6" fmla="*/ 1038225 h 2076450"/>
              <a:gd name="connsiteX7" fmla="*/ 1038225 w 2076450"/>
              <a:gd name="connsiteY7" fmla="*/ 2076450 h 2076450"/>
              <a:gd name="connsiteX8" fmla="*/ 0 w 2076450"/>
              <a:gd name="connsiteY8" fmla="*/ 1038225 h 2076450"/>
              <a:gd name="connsiteX9" fmla="*/ 1038225 w 2076450"/>
              <a:gd name="connsiteY9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6450" h="2076450">
                <a:moveTo>
                  <a:pt x="1038225" y="538163"/>
                </a:moveTo>
                <a:cubicBezTo>
                  <a:pt x="762048" y="538163"/>
                  <a:pt x="538163" y="762048"/>
                  <a:pt x="538163" y="1038225"/>
                </a:cubicBezTo>
                <a:cubicBezTo>
                  <a:pt x="538163" y="1314402"/>
                  <a:pt x="762048" y="1538287"/>
                  <a:pt x="1038225" y="1538287"/>
                </a:cubicBezTo>
                <a:cubicBezTo>
                  <a:pt x="1314402" y="1538287"/>
                  <a:pt x="1538287" y="1314402"/>
                  <a:pt x="1538287" y="1038225"/>
                </a:cubicBezTo>
                <a:cubicBezTo>
                  <a:pt x="1538287" y="762048"/>
                  <a:pt x="1314402" y="538163"/>
                  <a:pt x="1038225" y="538163"/>
                </a:cubicBezTo>
                <a:close/>
                <a:moveTo>
                  <a:pt x="1038225" y="0"/>
                </a:moveTo>
                <a:cubicBezTo>
                  <a:pt x="1611621" y="0"/>
                  <a:pt x="2076450" y="464829"/>
                  <a:pt x="2076450" y="1038225"/>
                </a:cubicBezTo>
                <a:cubicBezTo>
                  <a:pt x="2076450" y="1611621"/>
                  <a:pt x="1611621" y="2076450"/>
                  <a:pt x="1038225" y="2076450"/>
                </a:cubicBezTo>
                <a:cubicBezTo>
                  <a:pt x="464829" y="2076450"/>
                  <a:pt x="0" y="1611621"/>
                  <a:pt x="0" y="1038225"/>
                </a:cubicBezTo>
                <a:cubicBezTo>
                  <a:pt x="0" y="464829"/>
                  <a:pt x="464829" y="0"/>
                  <a:pt x="1038225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B3C967-3D17-0EB5-10A9-0A2E1610EC31}"/>
              </a:ext>
            </a:extLst>
          </p:cNvPr>
          <p:cNvSpPr txBox="1"/>
          <p:nvPr/>
        </p:nvSpPr>
        <p:spPr>
          <a:xfrm>
            <a:off x="909682" y="3825335"/>
            <a:ext cx="3903720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US" sz="1400"/>
              <a:t>Check if your doctor is in-network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0757E6-6335-B0C0-3616-16E52B4EE051}"/>
              </a:ext>
            </a:extLst>
          </p:cNvPr>
          <p:cNvSpPr txBox="1"/>
          <p:nvPr/>
        </p:nvSpPr>
        <p:spPr>
          <a:xfrm>
            <a:off x="917804" y="4189880"/>
            <a:ext cx="390372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1400"/>
              <a:t>See how your meds are covered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565A9C-BE6C-8902-747F-B9B1B2939A96}"/>
              </a:ext>
            </a:extLst>
          </p:cNvPr>
          <p:cNvSpPr txBox="1"/>
          <p:nvPr/>
        </p:nvSpPr>
        <p:spPr>
          <a:xfrm>
            <a:off x="917804" y="4551004"/>
            <a:ext cx="390372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1400"/>
              <a:t>Estimate your health care costs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77D7B5-D3A3-B7F3-6B5D-F1F69B330A2E}"/>
              </a:ext>
            </a:extLst>
          </p:cNvPr>
          <p:cNvSpPr txBox="1"/>
          <p:nvPr/>
        </p:nvSpPr>
        <p:spPr>
          <a:xfrm>
            <a:off x="909682" y="4877083"/>
            <a:ext cx="390372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1400"/>
              <a:t>Compare your plan options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FCB759-6F72-FBAC-893D-3CDF01B15126}"/>
              </a:ext>
            </a:extLst>
          </p:cNvPr>
          <p:cNvSpPr/>
          <p:nvPr/>
        </p:nvSpPr>
        <p:spPr>
          <a:xfrm>
            <a:off x="613520" y="3831539"/>
            <a:ext cx="217674" cy="217674"/>
          </a:xfrm>
          <a:custGeom>
            <a:avLst/>
            <a:gdLst>
              <a:gd name="connsiteX0" fmla="*/ 1038225 w 2076450"/>
              <a:gd name="connsiteY0" fmla="*/ 538163 h 2076450"/>
              <a:gd name="connsiteX1" fmla="*/ 538163 w 2076450"/>
              <a:gd name="connsiteY1" fmla="*/ 1038225 h 2076450"/>
              <a:gd name="connsiteX2" fmla="*/ 1038225 w 2076450"/>
              <a:gd name="connsiteY2" fmla="*/ 1538287 h 2076450"/>
              <a:gd name="connsiteX3" fmla="*/ 1538287 w 2076450"/>
              <a:gd name="connsiteY3" fmla="*/ 1038225 h 2076450"/>
              <a:gd name="connsiteX4" fmla="*/ 1038225 w 2076450"/>
              <a:gd name="connsiteY4" fmla="*/ 538163 h 2076450"/>
              <a:gd name="connsiteX5" fmla="*/ 1038225 w 2076450"/>
              <a:gd name="connsiteY5" fmla="*/ 0 h 2076450"/>
              <a:gd name="connsiteX6" fmla="*/ 2076450 w 2076450"/>
              <a:gd name="connsiteY6" fmla="*/ 1038225 h 2076450"/>
              <a:gd name="connsiteX7" fmla="*/ 1038225 w 2076450"/>
              <a:gd name="connsiteY7" fmla="*/ 2076450 h 2076450"/>
              <a:gd name="connsiteX8" fmla="*/ 0 w 2076450"/>
              <a:gd name="connsiteY8" fmla="*/ 1038225 h 2076450"/>
              <a:gd name="connsiteX9" fmla="*/ 1038225 w 2076450"/>
              <a:gd name="connsiteY9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6450" h="2076450">
                <a:moveTo>
                  <a:pt x="1038225" y="538163"/>
                </a:moveTo>
                <a:cubicBezTo>
                  <a:pt x="762048" y="538163"/>
                  <a:pt x="538163" y="762048"/>
                  <a:pt x="538163" y="1038225"/>
                </a:cubicBezTo>
                <a:cubicBezTo>
                  <a:pt x="538163" y="1314402"/>
                  <a:pt x="762048" y="1538287"/>
                  <a:pt x="1038225" y="1538287"/>
                </a:cubicBezTo>
                <a:cubicBezTo>
                  <a:pt x="1314402" y="1538287"/>
                  <a:pt x="1538287" y="1314402"/>
                  <a:pt x="1538287" y="1038225"/>
                </a:cubicBezTo>
                <a:cubicBezTo>
                  <a:pt x="1538287" y="762048"/>
                  <a:pt x="1314402" y="538163"/>
                  <a:pt x="1038225" y="538163"/>
                </a:cubicBezTo>
                <a:close/>
                <a:moveTo>
                  <a:pt x="1038225" y="0"/>
                </a:moveTo>
                <a:cubicBezTo>
                  <a:pt x="1611621" y="0"/>
                  <a:pt x="2076450" y="464829"/>
                  <a:pt x="2076450" y="1038225"/>
                </a:cubicBezTo>
                <a:cubicBezTo>
                  <a:pt x="2076450" y="1611621"/>
                  <a:pt x="1611621" y="2076450"/>
                  <a:pt x="1038225" y="2076450"/>
                </a:cubicBezTo>
                <a:cubicBezTo>
                  <a:pt x="464829" y="2076450"/>
                  <a:pt x="0" y="1611621"/>
                  <a:pt x="0" y="1038225"/>
                </a:cubicBezTo>
                <a:cubicBezTo>
                  <a:pt x="0" y="464829"/>
                  <a:pt x="464829" y="0"/>
                  <a:pt x="1038225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5804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283061"/>
            <a:ext cx="11295856" cy="1131570"/>
          </a:xfrm>
        </p:spPr>
        <p:txBody>
          <a:bodyPr/>
          <a:lstStyle/>
          <a:p>
            <a:r>
              <a:rPr lang="en-US"/>
              <a:t>Additional 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9B667-FC9A-4DAE-88B7-EC2B08D0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53D3A-3DB7-7F8F-7EED-74E0F2467742}"/>
              </a:ext>
            </a:extLst>
          </p:cNvPr>
          <p:cNvSpPr txBox="1"/>
          <p:nvPr/>
        </p:nvSpPr>
        <p:spPr>
          <a:xfrm>
            <a:off x="959281" y="1331186"/>
            <a:ext cx="700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Add your group’s info here</a:t>
            </a:r>
          </a:p>
        </p:txBody>
      </p:sp>
    </p:spTree>
    <p:extLst>
      <p:ext uri="{BB962C8B-B14F-4D97-AF65-F5344CB8AC3E}">
        <p14:creationId xmlns:p14="http://schemas.microsoft.com/office/powerpoint/2010/main" val="29319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137">
        <p:fade/>
      </p:transition>
    </mc:Choice>
    <mc:Fallback xmlns="">
      <p:transition advTm="813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E5EAA4-FF7B-41B4-8BDD-51879869C2A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5641" y="1430338"/>
            <a:ext cx="8229600" cy="4846637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You don’t have to sacrifice top care for top value</a:t>
            </a:r>
          </a:p>
          <a:p>
            <a:endParaRPr lang="en-US" sz="1067"/>
          </a:p>
          <a:p>
            <a:r>
              <a:rPr lang="en-US" sz="2400" b="1"/>
              <a:t>Facing surgery or a medical procedure?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US" sz="2400"/>
              <a:t>Top Value plans help you locate the </a:t>
            </a:r>
            <a:br>
              <a:rPr lang="en-US" sz="2400"/>
            </a:br>
            <a:r>
              <a:rPr lang="en-US" sz="2400"/>
              <a:t>best provider at the best value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US" sz="2400"/>
              <a:t>You’ll receive reimbursements for travel </a:t>
            </a:r>
            <a:br>
              <a:rPr lang="en-US" sz="2400"/>
            </a:br>
            <a:r>
              <a:rPr lang="en-US" sz="2400"/>
              <a:t>and accommodations to and from the </a:t>
            </a:r>
            <a:br>
              <a:rPr lang="en-US" sz="2400"/>
            </a:br>
            <a:r>
              <a:rPr lang="en-US" sz="2400"/>
              <a:t>Top Value provider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US" sz="2400"/>
              <a:t>Gift card reward if receiving eligible procedure at top value facility</a:t>
            </a:r>
          </a:p>
          <a:p>
            <a:r>
              <a:rPr lang="en-US" sz="2400" b="1"/>
              <a:t>End result: </a:t>
            </a:r>
            <a:r>
              <a:rPr lang="en-US" sz="2400"/>
              <a:t>you get the best care and you pay less</a:t>
            </a:r>
          </a:p>
          <a:p>
            <a:r>
              <a:rPr lang="en-US" sz="2400"/>
              <a:t>Top value incentives and rewards only available on Open Access Smart Plans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11068"/>
            <a:ext cx="10616540" cy="1131888"/>
          </a:xfrm>
        </p:spPr>
        <p:txBody>
          <a:bodyPr>
            <a:normAutofit/>
          </a:bodyPr>
          <a:lstStyle/>
          <a:p>
            <a:pPr algn="ctr"/>
            <a:r>
              <a:rPr lang="en-US"/>
              <a:t>What is the ‘Top care, top value’ program?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58375" y="6356350"/>
            <a:ext cx="2333625" cy="365125"/>
          </a:xfrm>
        </p:spPr>
        <p:txBody>
          <a:bodyPr/>
          <a:lstStyle/>
          <a:p>
            <a:fld id="{CC07A0C6-0FC1-476D-8928-A360A0127B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" name="Graphic 13" descr="Doctor">
            <a:extLst>
              <a:ext uri="{FF2B5EF4-FFF2-40B4-BE49-F238E27FC236}">
                <a16:creationId xmlns:a16="http://schemas.microsoft.com/office/drawing/2014/main" id="{215A1F38-0812-404E-A97C-B1D668E1D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4175" y="1999456"/>
            <a:ext cx="37084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772"/>
    </mc:Choice>
    <mc:Fallback xmlns="">
      <p:transition advClick="0" advTm="5077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Value Reward Card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6CD06D-3C1D-4CFA-AB96-74A1A8F8A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1573724"/>
            <a:ext cx="11674218" cy="4424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64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842">
        <p:fade/>
      </p:transition>
    </mc:Choice>
    <mc:Fallback xmlns="">
      <p:transition advTm="50842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>
                <a:solidFill>
                  <a:srgbClr val="212020">
                    <a:tint val="75000"/>
                  </a:srgbClr>
                </a:solidFill>
              </a:rPr>
              <a:pPr/>
              <a:t>14</a:t>
            </a:fld>
            <a:endParaRPr lang="en-US">
              <a:solidFill>
                <a:srgbClr val="21202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Omada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005279" y="1825770"/>
            <a:ext cx="4659313" cy="4408488"/>
          </a:xfrm>
        </p:spPr>
        <p:txBody>
          <a:bodyPr/>
          <a:lstStyle/>
          <a:p>
            <a:r>
              <a:rPr lang="en-US"/>
              <a:t>Includes Omada Diabetes Prevention </a:t>
            </a:r>
            <a:r>
              <a:rPr lang="en-US" b="1"/>
              <a:t>and</a:t>
            </a:r>
            <a:r>
              <a:rPr lang="en-US"/>
              <a:t> Omada Condition Management</a:t>
            </a:r>
          </a:p>
          <a:p>
            <a:r>
              <a:rPr lang="en-US"/>
              <a:t>Health Coaching</a:t>
            </a:r>
          </a:p>
          <a:p>
            <a:r>
              <a:rPr lang="en-US"/>
              <a:t>Tools/Resources</a:t>
            </a:r>
          </a:p>
          <a:p>
            <a:r>
              <a:rPr lang="en-US"/>
              <a:t>Online Questionnaire </a:t>
            </a:r>
          </a:p>
        </p:txBody>
      </p:sp>
      <p:sp>
        <p:nvSpPr>
          <p:cNvPr id="6" name="AutoShape 4" descr="Evidation Study Validates Key Outcomes for Omada Diabetes Program -  Evi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21202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728" y="644790"/>
            <a:ext cx="3028950" cy="1514475"/>
          </a:xfrm>
          <a:prstGeom prst="rect">
            <a:avLst/>
          </a:prstGeom>
        </p:spPr>
      </p:pic>
      <p:sp>
        <p:nvSpPr>
          <p:cNvPr id="8" name="AutoShape 6" descr="Cigna to expand Omada partnership nationwide to employer customers |  MobiHealthNew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21202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409" y="1927648"/>
            <a:ext cx="4790535" cy="26826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77575" y="4705491"/>
            <a:ext cx="3809487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1" i="1">
                <a:latin typeface="Calibri" panose="020F0502020204030204" pitchFamily="34" charset="0"/>
              </a:rPr>
              <a:t>“The best part of the program to me it that is encourages small, lasting changes versus changing everything all at once and making success more difficult. “</a:t>
            </a:r>
          </a:p>
          <a:p>
            <a:endParaRPr lang="en-US" sz="1600" b="1" i="1">
              <a:latin typeface="Calibri" panose="020F0502020204030204" pitchFamily="34" charset="0"/>
            </a:endParaRPr>
          </a:p>
          <a:p>
            <a:pPr algn="r"/>
            <a:r>
              <a:rPr lang="en-US" sz="1600" b="1" i="1">
                <a:latin typeface="Calibri" panose="020F0502020204030204" pitchFamily="34" charset="0"/>
              </a:rPr>
              <a:t>Participant feedback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1538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2774">
        <p:fade/>
      </p:transition>
    </mc:Choice>
    <mc:Fallback xmlns="">
      <p:transition advTm="3277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balance with everyday support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6C3E0C-1784-DA4B-ACE8-808D2245287F}"/>
              </a:ext>
            </a:extLst>
          </p:cNvPr>
          <p:cNvGrpSpPr/>
          <p:nvPr/>
        </p:nvGrpSpPr>
        <p:grpSpPr>
          <a:xfrm>
            <a:off x="2999122" y="2700089"/>
            <a:ext cx="1601788" cy="970228"/>
            <a:chOff x="1648116" y="2519931"/>
            <a:chExt cx="1601788" cy="970228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2E1EA75-F16A-0443-AB92-DCCE1AE91D91}"/>
                </a:ext>
              </a:extLst>
            </p:cNvPr>
            <p:cNvSpPr/>
            <p:nvPr/>
          </p:nvSpPr>
          <p:spPr>
            <a:xfrm rot="18900000">
              <a:off x="1771777" y="2519931"/>
              <a:ext cx="970228" cy="970228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2018DD-6899-FC4D-AAE1-EAD2BEC30840}"/>
                </a:ext>
              </a:extLst>
            </p:cNvPr>
            <p:cNvSpPr txBox="1"/>
            <p:nvPr/>
          </p:nvSpPr>
          <p:spPr>
            <a:xfrm>
              <a:off x="1648116" y="2651102"/>
              <a:ext cx="16017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Adopting</a:t>
              </a:r>
              <a:b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</a:b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a child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AE59EA0-5D61-A645-9B0F-9E28C6F6B719}"/>
              </a:ext>
            </a:extLst>
          </p:cNvPr>
          <p:cNvGrpSpPr/>
          <p:nvPr/>
        </p:nvGrpSpPr>
        <p:grpSpPr>
          <a:xfrm>
            <a:off x="5290069" y="2700089"/>
            <a:ext cx="1586568" cy="970228"/>
            <a:chOff x="3939063" y="2519931"/>
            <a:chExt cx="1586568" cy="9702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8459C1-3FE4-0743-8512-3131E726080F}"/>
                </a:ext>
              </a:extLst>
            </p:cNvPr>
            <p:cNvSpPr txBox="1"/>
            <p:nvPr/>
          </p:nvSpPr>
          <p:spPr>
            <a:xfrm>
              <a:off x="3939063" y="2651102"/>
              <a:ext cx="15865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Finding</a:t>
              </a:r>
              <a:b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</a:b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child care</a:t>
              </a: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A1EF2DC-FD66-BF47-9D6F-A30004C4FDC5}"/>
                </a:ext>
              </a:extLst>
            </p:cNvPr>
            <p:cNvSpPr/>
            <p:nvPr/>
          </p:nvSpPr>
          <p:spPr>
            <a:xfrm rot="18900000">
              <a:off x="4088831" y="2519931"/>
              <a:ext cx="970228" cy="970228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F9279B-B92D-5648-B784-971553343105}"/>
              </a:ext>
            </a:extLst>
          </p:cNvPr>
          <p:cNvGrpSpPr/>
          <p:nvPr/>
        </p:nvGrpSpPr>
        <p:grpSpPr>
          <a:xfrm>
            <a:off x="7650918" y="2700089"/>
            <a:ext cx="1782404" cy="970228"/>
            <a:chOff x="6299912" y="2519931"/>
            <a:chExt cx="1782404" cy="9702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38A97D-A5B5-DE4D-8DB1-69229E97CC9D}"/>
                </a:ext>
              </a:extLst>
            </p:cNvPr>
            <p:cNvSpPr txBox="1"/>
            <p:nvPr/>
          </p:nvSpPr>
          <p:spPr>
            <a:xfrm>
              <a:off x="6299912" y="2762127"/>
              <a:ext cx="17824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Grieving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A479804-D168-D341-A194-504B8FFAD69D}"/>
                </a:ext>
              </a:extLst>
            </p:cNvPr>
            <p:cNvSpPr/>
            <p:nvPr/>
          </p:nvSpPr>
          <p:spPr>
            <a:xfrm rot="18900000">
              <a:off x="6479606" y="2519931"/>
              <a:ext cx="970228" cy="970228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A3D5CAF-02E4-BD46-862E-D1D4992D6DB7}"/>
              </a:ext>
            </a:extLst>
          </p:cNvPr>
          <p:cNvGrpSpPr/>
          <p:nvPr/>
        </p:nvGrpSpPr>
        <p:grpSpPr>
          <a:xfrm>
            <a:off x="2627119" y="4430947"/>
            <a:ext cx="2345794" cy="970228"/>
            <a:chOff x="8445774" y="2519931"/>
            <a:chExt cx="2345794" cy="97022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A84B0B-AFCC-8D42-894D-FE824599ED9B}"/>
                </a:ext>
              </a:extLst>
            </p:cNvPr>
            <p:cNvSpPr txBox="1"/>
            <p:nvPr/>
          </p:nvSpPr>
          <p:spPr>
            <a:xfrm>
              <a:off x="8445774" y="2641382"/>
              <a:ext cx="23457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Knowing your</a:t>
              </a:r>
              <a:b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</a:b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legal options</a:t>
              </a: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23722B3-96A0-C743-94D6-D507A7383C11}"/>
                </a:ext>
              </a:extLst>
            </p:cNvPr>
            <p:cNvSpPr/>
            <p:nvPr/>
          </p:nvSpPr>
          <p:spPr>
            <a:xfrm rot="18900000">
              <a:off x="8975155" y="2519931"/>
              <a:ext cx="970228" cy="970228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4775516-0151-0D4E-B81C-1B99C7731AF0}"/>
              </a:ext>
            </a:extLst>
          </p:cNvPr>
          <p:cNvGrpSpPr/>
          <p:nvPr/>
        </p:nvGrpSpPr>
        <p:grpSpPr>
          <a:xfrm>
            <a:off x="5326996" y="4436385"/>
            <a:ext cx="1601788" cy="970228"/>
            <a:chOff x="2784686" y="4256227"/>
            <a:chExt cx="1601788" cy="970228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0FA8185-0760-F442-AEDF-A33290E3B3C1}"/>
                </a:ext>
              </a:extLst>
            </p:cNvPr>
            <p:cNvSpPr/>
            <p:nvPr/>
          </p:nvSpPr>
          <p:spPr>
            <a:xfrm rot="18900000">
              <a:off x="2908347" y="4256227"/>
              <a:ext cx="970228" cy="970228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1DD9FBF-E767-4F46-B877-C5ED42E3D7BC}"/>
                </a:ext>
              </a:extLst>
            </p:cNvPr>
            <p:cNvSpPr txBox="1"/>
            <p:nvPr/>
          </p:nvSpPr>
          <p:spPr>
            <a:xfrm>
              <a:off x="2784686" y="4387398"/>
              <a:ext cx="16017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Making</a:t>
              </a:r>
              <a:b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</a:b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a budget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0981B59-C758-9C48-8212-D4B0295F05EB}"/>
              </a:ext>
            </a:extLst>
          </p:cNvPr>
          <p:cNvGrpSpPr/>
          <p:nvPr/>
        </p:nvGrpSpPr>
        <p:grpSpPr>
          <a:xfrm>
            <a:off x="7427343" y="4436385"/>
            <a:ext cx="2229554" cy="970228"/>
            <a:chOff x="4939876" y="4256227"/>
            <a:chExt cx="2229554" cy="9702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B83F159-CC3B-D646-BEA8-B80DFB8BAA06}"/>
                </a:ext>
              </a:extLst>
            </p:cNvPr>
            <p:cNvSpPr txBox="1"/>
            <p:nvPr/>
          </p:nvSpPr>
          <p:spPr>
            <a:xfrm>
              <a:off x="4939876" y="4387398"/>
              <a:ext cx="2229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Managing </a:t>
              </a:r>
              <a:b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</a:b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stress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8E3886B-E8B7-544C-83F5-98FE39888C10}"/>
                </a:ext>
              </a:extLst>
            </p:cNvPr>
            <p:cNvSpPr/>
            <p:nvPr/>
          </p:nvSpPr>
          <p:spPr>
            <a:xfrm rot="18900000">
              <a:off x="5411137" y="4256227"/>
              <a:ext cx="970228" cy="970228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6A991DA-8C9B-9A43-B523-291622D2405E}"/>
              </a:ext>
            </a:extLst>
          </p:cNvPr>
          <p:cNvSpPr txBox="1"/>
          <p:nvPr/>
        </p:nvSpPr>
        <p:spPr>
          <a:xfrm>
            <a:off x="281137" y="1491910"/>
            <a:ext cx="663864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02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Your Employee Assistance Program (EAP) has your back 24/7. It's free and completely confidential.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6AA4FB-40A0-1E4A-AF04-884E16C30EDF}"/>
              </a:ext>
            </a:extLst>
          </p:cNvPr>
          <p:cNvSpPr/>
          <p:nvPr/>
        </p:nvSpPr>
        <p:spPr>
          <a:xfrm rot="16200000">
            <a:off x="178579" y="6277808"/>
            <a:ext cx="3657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80DD0B-EE7B-BB47-86E4-BAD72AA14DF3}"/>
              </a:ext>
            </a:extLst>
          </p:cNvPr>
          <p:cNvSpPr txBox="1"/>
          <p:nvPr/>
        </p:nvSpPr>
        <p:spPr>
          <a:xfrm>
            <a:off x="494870" y="6117788"/>
            <a:ext cx="1078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868A8E"/>
                </a:solidFill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hpeap.com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68A8E"/>
                </a:solidFill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  |  866-326-7194  | 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868A8E"/>
                </a:solidFill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iConnectYou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68A8E"/>
                </a:solidFill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 mobile app </a:t>
            </a:r>
            <a:r>
              <a:rPr lang="en-US">
                <a:solidFill>
                  <a:schemeClr val="tx2"/>
                </a:solidFill>
                <a:latin typeface="Arial Bold"/>
                <a:cs typeface="Arial" panose="020B0604020202020204" pitchFamily="34" charset="0"/>
              </a:rPr>
              <a:t>| hpeap.com password: </a:t>
            </a:r>
            <a:r>
              <a:rPr lang="en-US" err="1">
                <a:solidFill>
                  <a:schemeClr val="tx2"/>
                </a:solidFill>
                <a:latin typeface="Arial Bold"/>
                <a:cs typeface="Arial" panose="020B0604020202020204" pitchFamily="34" charset="0"/>
              </a:rPr>
              <a:t>sourcewell</a:t>
            </a:r>
            <a:endParaRPr lang="en-US">
              <a:solidFill>
                <a:schemeClr val="accent2"/>
              </a:solidFill>
              <a:latin typeface="Arial Bold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25EA4"/>
              </a:solidFill>
              <a:effectLst/>
              <a:uLnTx/>
              <a:uFillTx/>
              <a:latin typeface="Arial Bold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5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9818">
        <p:fade/>
      </p:transition>
    </mc:Choice>
    <mc:Fallback xmlns="">
      <p:transition advTm="498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7BC2-4EC2-F547-9304-BC852D36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nurse support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B86A78-119F-CF41-9697-A50C684A4C2B}"/>
              </a:ext>
            </a:extLst>
          </p:cNvPr>
          <p:cNvGrpSpPr/>
          <p:nvPr/>
        </p:nvGrpSpPr>
        <p:grpSpPr>
          <a:xfrm>
            <a:off x="1349007" y="3167205"/>
            <a:ext cx="1742812" cy="970228"/>
            <a:chOff x="955237" y="3040089"/>
            <a:chExt cx="1742812" cy="970228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D49CF73-BDBF-754C-8460-33C888A6CD44}"/>
                </a:ext>
              </a:extLst>
            </p:cNvPr>
            <p:cNvSpPr/>
            <p:nvPr/>
          </p:nvSpPr>
          <p:spPr>
            <a:xfrm rot="18900000">
              <a:off x="1235858" y="3040089"/>
              <a:ext cx="970228" cy="970228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04CB82-DBB6-AC49-9D5A-9A10A4087934}"/>
                </a:ext>
              </a:extLst>
            </p:cNvPr>
            <p:cNvSpPr txBox="1"/>
            <p:nvPr/>
          </p:nvSpPr>
          <p:spPr>
            <a:xfrm>
              <a:off x="955237" y="3165456"/>
              <a:ext cx="17428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291E60"/>
                  </a:solidFill>
                  <a:latin typeface="Arial Bold"/>
                  <a:cs typeface="Arial" panose="020B0604020202020204" pitchFamily="34" charset="0"/>
                </a:rPr>
                <a:t>Focus on your goals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8FE88B-E220-2A4F-8503-BBB368A4940F}"/>
              </a:ext>
            </a:extLst>
          </p:cNvPr>
          <p:cNvGrpSpPr/>
          <p:nvPr/>
        </p:nvGrpSpPr>
        <p:grpSpPr>
          <a:xfrm>
            <a:off x="3820035" y="4458014"/>
            <a:ext cx="3218798" cy="970228"/>
            <a:chOff x="2615049" y="3040089"/>
            <a:chExt cx="3218798" cy="9702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5B8972-D5D1-5F4E-8592-3BEE20ECCD8C}"/>
                </a:ext>
              </a:extLst>
            </p:cNvPr>
            <p:cNvSpPr txBox="1"/>
            <p:nvPr/>
          </p:nvSpPr>
          <p:spPr>
            <a:xfrm>
              <a:off x="2615049" y="3112482"/>
              <a:ext cx="32187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291E60"/>
                  </a:solidFill>
                  <a:latin typeface="Arial Bold"/>
                  <a:cs typeface="Arial" panose="020B0604020202020204" pitchFamily="34" charset="0"/>
                </a:rPr>
                <a:t>Answer</a:t>
              </a:r>
              <a:br>
                <a:rPr lang="en-US" sz="2000" b="1">
                  <a:solidFill>
                    <a:srgbClr val="291E60"/>
                  </a:solidFill>
                  <a:latin typeface="Arial Bold"/>
                  <a:cs typeface="Arial" panose="020B0604020202020204" pitchFamily="34" charset="0"/>
                </a:rPr>
              </a:br>
              <a:r>
                <a:rPr lang="en-US" sz="2000" b="1">
                  <a:solidFill>
                    <a:srgbClr val="291E60"/>
                  </a:solidFill>
                  <a:latin typeface="Arial Bold"/>
                  <a:cs typeface="Arial" panose="020B0604020202020204" pitchFamily="34" charset="0"/>
                </a:rPr>
                <a:t>questions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10CD4CA-8431-2642-9ACC-18126D7F4053}"/>
                </a:ext>
              </a:extLst>
            </p:cNvPr>
            <p:cNvSpPr/>
            <p:nvPr/>
          </p:nvSpPr>
          <p:spPr>
            <a:xfrm rot="18900000">
              <a:off x="3570342" y="3040089"/>
              <a:ext cx="970228" cy="970228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027040-CF74-2941-92D3-7CE269C7A5ED}"/>
              </a:ext>
            </a:extLst>
          </p:cNvPr>
          <p:cNvGrpSpPr/>
          <p:nvPr/>
        </p:nvGrpSpPr>
        <p:grpSpPr>
          <a:xfrm>
            <a:off x="163331" y="4430809"/>
            <a:ext cx="2333570" cy="970228"/>
            <a:chOff x="5731812" y="3040089"/>
            <a:chExt cx="2333570" cy="9702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CEB273-66AB-3E4C-B46F-6CEF638A892F}"/>
                </a:ext>
              </a:extLst>
            </p:cNvPr>
            <p:cNvSpPr txBox="1"/>
            <p:nvPr/>
          </p:nvSpPr>
          <p:spPr>
            <a:xfrm>
              <a:off x="5731812" y="3133183"/>
              <a:ext cx="2333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291E60"/>
                  </a:solidFill>
                  <a:latin typeface="Arial Bold"/>
                  <a:cs typeface="Arial" panose="020B0604020202020204" pitchFamily="34" charset="0"/>
                </a:rPr>
                <a:t>Work with you and your doctor</a:t>
              </a: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7931C6C-E844-4842-867E-1802C76D509B}"/>
                </a:ext>
              </a:extLst>
            </p:cNvPr>
            <p:cNvSpPr/>
            <p:nvPr/>
          </p:nvSpPr>
          <p:spPr>
            <a:xfrm rot="18900000">
              <a:off x="6280185" y="3040089"/>
              <a:ext cx="970228" cy="970228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BDCEE9-DB36-664F-AFC9-0C0C383EEA39}"/>
              </a:ext>
            </a:extLst>
          </p:cNvPr>
          <p:cNvGrpSpPr/>
          <p:nvPr/>
        </p:nvGrpSpPr>
        <p:grpSpPr>
          <a:xfrm>
            <a:off x="2341103" y="4449628"/>
            <a:ext cx="2363791" cy="970228"/>
            <a:chOff x="8485125" y="3038500"/>
            <a:chExt cx="2727464" cy="9702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BBAA7F-EAC3-944E-9DED-B70B3E66D838}"/>
                </a:ext>
              </a:extLst>
            </p:cNvPr>
            <p:cNvSpPr txBox="1"/>
            <p:nvPr/>
          </p:nvSpPr>
          <p:spPr>
            <a:xfrm>
              <a:off x="8485125" y="3163687"/>
              <a:ext cx="27274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291E60"/>
                  </a:solidFill>
                  <a:latin typeface="Arial Bold"/>
                  <a:cs typeface="Arial" panose="020B0604020202020204" pitchFamily="34" charset="0"/>
                </a:rPr>
                <a:t>Connect you</a:t>
              </a:r>
              <a:br>
                <a:rPr lang="en-US" sz="2000" b="1">
                  <a:solidFill>
                    <a:srgbClr val="291E60"/>
                  </a:solidFill>
                  <a:latin typeface="Arial Bold"/>
                  <a:cs typeface="Arial" panose="020B0604020202020204" pitchFamily="34" charset="0"/>
                </a:rPr>
              </a:br>
              <a:r>
                <a:rPr lang="en-US" sz="2000" b="1">
                  <a:solidFill>
                    <a:srgbClr val="291E60"/>
                  </a:solidFill>
                  <a:latin typeface="Arial Bold"/>
                  <a:cs typeface="Arial" panose="020B0604020202020204" pitchFamily="34" charset="0"/>
                </a:rPr>
                <a:t>to resources</a:t>
              </a: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66AA6A4-FB12-5A4E-B120-C8E5BC3748EB}"/>
                </a:ext>
              </a:extLst>
            </p:cNvPr>
            <p:cNvSpPr/>
            <p:nvPr/>
          </p:nvSpPr>
          <p:spPr>
            <a:xfrm rot="18900000">
              <a:off x="9235609" y="3038500"/>
              <a:ext cx="970228" cy="970228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744C4FA-1E36-3B41-80E7-6FAF71D02417}"/>
              </a:ext>
            </a:extLst>
          </p:cNvPr>
          <p:cNvSpPr/>
          <p:nvPr/>
        </p:nvSpPr>
        <p:spPr>
          <a:xfrm rot="16200000">
            <a:off x="178579" y="6277808"/>
            <a:ext cx="3657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E6D2FA-9EF8-0441-A37E-C91735514A19}"/>
              </a:ext>
            </a:extLst>
          </p:cNvPr>
          <p:cNvSpPr txBox="1"/>
          <p:nvPr/>
        </p:nvSpPr>
        <p:spPr>
          <a:xfrm>
            <a:off x="494870" y="6117788"/>
            <a:ext cx="585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chemeClr val="tx2"/>
                </a:solidFill>
                <a:latin typeface="Arial Bold"/>
                <a:cs typeface="Arial" panose="020B0604020202020204" pitchFamily="34" charset="0"/>
              </a:rPr>
              <a:t>healthpartners.com</a:t>
            </a:r>
            <a:r>
              <a:rPr lang="en-US" b="1">
                <a:solidFill>
                  <a:schemeClr val="tx2"/>
                </a:solidFill>
                <a:latin typeface="Arial Bold"/>
                <a:cs typeface="Arial" panose="020B0604020202020204" pitchFamily="34" charset="0"/>
              </a:rPr>
              <a:t>/</a:t>
            </a:r>
            <a:r>
              <a:rPr lang="en-US" b="1" err="1">
                <a:solidFill>
                  <a:schemeClr val="accent2"/>
                </a:solidFill>
                <a:latin typeface="Arial Bold"/>
                <a:cs typeface="Arial" panose="020B0604020202020204" pitchFamily="34" charset="0"/>
              </a:rPr>
              <a:t>nursesupport</a:t>
            </a:r>
            <a:endParaRPr lang="en-US" b="1">
              <a:solidFill>
                <a:srgbClr val="291E60"/>
              </a:solidFill>
              <a:latin typeface="Arial Bold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D50B30-8EFD-9142-84A7-386E3F481B5E}"/>
              </a:ext>
            </a:extLst>
          </p:cNvPr>
          <p:cNvSpPr txBox="1"/>
          <p:nvPr/>
        </p:nvSpPr>
        <p:spPr>
          <a:xfrm>
            <a:off x="281137" y="1491910"/>
            <a:ext cx="620931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Arial Regular"/>
              </a:rPr>
              <a:t>Help from a personal nurse.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39D00EA-8248-3C46-9B4A-4755F6CA2C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922" y="1219200"/>
            <a:ext cx="5567077" cy="4047989"/>
          </a:xfrm>
          <a:custGeom>
            <a:avLst/>
            <a:gdLst>
              <a:gd name="connsiteX0" fmla="*/ 2052750 w 5980614"/>
              <a:gd name="connsiteY0" fmla="*/ 0 h 4230579"/>
              <a:gd name="connsiteX1" fmla="*/ 2115292 w 5980614"/>
              <a:gd name="connsiteY1" fmla="*/ 0 h 4230579"/>
              <a:gd name="connsiteX2" fmla="*/ 5980614 w 5980614"/>
              <a:gd name="connsiteY2" fmla="*/ 0 h 4230579"/>
              <a:gd name="connsiteX3" fmla="*/ 5980614 w 5980614"/>
              <a:gd name="connsiteY3" fmla="*/ 4230579 h 4230579"/>
              <a:gd name="connsiteX4" fmla="*/ 2249314 w 5980614"/>
              <a:gd name="connsiteY4" fmla="*/ 4230579 h 4230579"/>
              <a:gd name="connsiteX5" fmla="*/ 2115292 w 5980614"/>
              <a:gd name="connsiteY5" fmla="*/ 4230579 h 4230579"/>
              <a:gd name="connsiteX6" fmla="*/ 2052750 w 5980614"/>
              <a:gd name="connsiteY6" fmla="*/ 4230579 h 4230579"/>
              <a:gd name="connsiteX7" fmla="*/ 0 w 5980614"/>
              <a:gd name="connsiteY7" fmla="*/ 4230579 h 4230579"/>
              <a:gd name="connsiteX8" fmla="*/ 0 w 5980614"/>
              <a:gd name="connsiteY8" fmla="*/ 2046081 h 4230579"/>
              <a:gd name="connsiteX9" fmla="*/ 3498 w 5980614"/>
              <a:gd name="connsiteY9" fmla="*/ 2046081 h 4230579"/>
              <a:gd name="connsiteX10" fmla="*/ 10922 w 5980614"/>
              <a:gd name="connsiteY10" fmla="*/ 1899013 h 4230579"/>
              <a:gd name="connsiteX11" fmla="*/ 1912360 w 5980614"/>
              <a:gd name="connsiteY11" fmla="*/ 9608 h 4230579"/>
              <a:gd name="connsiteX12" fmla="*/ 2052750 w 5980614"/>
              <a:gd name="connsiteY12" fmla="*/ 2961 h 42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0614" h="4230579">
                <a:moveTo>
                  <a:pt x="2052750" y="0"/>
                </a:moveTo>
                <a:lnTo>
                  <a:pt x="2115292" y="0"/>
                </a:lnTo>
                <a:lnTo>
                  <a:pt x="5980614" y="0"/>
                </a:lnTo>
                <a:lnTo>
                  <a:pt x="5980614" y="4230579"/>
                </a:lnTo>
                <a:lnTo>
                  <a:pt x="2249314" y="4230579"/>
                </a:lnTo>
                <a:lnTo>
                  <a:pt x="2115292" y="4230579"/>
                </a:lnTo>
                <a:lnTo>
                  <a:pt x="2052750" y="4230579"/>
                </a:lnTo>
                <a:lnTo>
                  <a:pt x="0" y="4230579"/>
                </a:lnTo>
                <a:lnTo>
                  <a:pt x="0" y="2046081"/>
                </a:lnTo>
                <a:lnTo>
                  <a:pt x="3498" y="2046081"/>
                </a:lnTo>
                <a:lnTo>
                  <a:pt x="10922" y="1899013"/>
                </a:lnTo>
                <a:cubicBezTo>
                  <a:pt x="112478" y="899032"/>
                  <a:pt x="910559" y="104962"/>
                  <a:pt x="1912360" y="9608"/>
                </a:cubicBezTo>
                <a:lnTo>
                  <a:pt x="2052750" y="2961"/>
                </a:lnTo>
                <a:close/>
              </a:path>
            </a:pathLst>
          </a:cu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38FE88B-E220-2A4F-8503-BBB368A4940F}"/>
              </a:ext>
            </a:extLst>
          </p:cNvPr>
          <p:cNvGrpSpPr/>
          <p:nvPr/>
        </p:nvGrpSpPr>
        <p:grpSpPr>
          <a:xfrm>
            <a:off x="-406654" y="2110713"/>
            <a:ext cx="2933700" cy="970228"/>
            <a:chOff x="2815259" y="3040089"/>
            <a:chExt cx="2933700" cy="9702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5B8972-D5D1-5F4E-8592-3BEE20ECCD8C}"/>
                </a:ext>
              </a:extLst>
            </p:cNvPr>
            <p:cNvSpPr txBox="1"/>
            <p:nvPr/>
          </p:nvSpPr>
          <p:spPr>
            <a:xfrm>
              <a:off x="2815259" y="3156544"/>
              <a:ext cx="2933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291E60"/>
                  </a:solidFill>
                  <a:latin typeface="Arial Bold"/>
                  <a:cs typeface="Arial" panose="020B0604020202020204" pitchFamily="34" charset="0"/>
                </a:rPr>
                <a:t>Healthy </a:t>
              </a:r>
            </a:p>
            <a:p>
              <a:pPr algn="ctr"/>
              <a:r>
                <a:rPr lang="en-US" b="1">
                  <a:solidFill>
                    <a:srgbClr val="291E60"/>
                  </a:solidFill>
                  <a:latin typeface="Arial Bold"/>
                  <a:cs typeface="Arial" panose="020B0604020202020204" pitchFamily="34" charset="0"/>
                </a:rPr>
                <a:t>Pregnancy</a:t>
              </a: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10CD4CA-8431-2642-9ACC-18126D7F4053}"/>
                </a:ext>
              </a:extLst>
            </p:cNvPr>
            <p:cNvSpPr/>
            <p:nvPr/>
          </p:nvSpPr>
          <p:spPr>
            <a:xfrm rot="18900000">
              <a:off x="3570342" y="3040089"/>
              <a:ext cx="970228" cy="970228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38FE88B-E220-2A4F-8503-BBB368A4940F}"/>
              </a:ext>
            </a:extLst>
          </p:cNvPr>
          <p:cNvGrpSpPr/>
          <p:nvPr/>
        </p:nvGrpSpPr>
        <p:grpSpPr>
          <a:xfrm>
            <a:off x="1801984" y="2103025"/>
            <a:ext cx="3218798" cy="970228"/>
            <a:chOff x="2604185" y="3040089"/>
            <a:chExt cx="3218798" cy="9702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5B8972-D5D1-5F4E-8592-3BEE20ECCD8C}"/>
                </a:ext>
              </a:extLst>
            </p:cNvPr>
            <p:cNvSpPr txBox="1"/>
            <p:nvPr/>
          </p:nvSpPr>
          <p:spPr>
            <a:xfrm>
              <a:off x="2604185" y="3291584"/>
              <a:ext cx="3218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291E60"/>
                  </a:solidFill>
                  <a:latin typeface="Arial Bold"/>
                  <a:cs typeface="Arial" panose="020B0604020202020204" pitchFamily="34" charset="0"/>
                </a:rPr>
                <a:t>Low Back Pain</a:t>
              </a: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10CD4CA-8431-2642-9ACC-18126D7F4053}"/>
                </a:ext>
              </a:extLst>
            </p:cNvPr>
            <p:cNvSpPr/>
            <p:nvPr/>
          </p:nvSpPr>
          <p:spPr>
            <a:xfrm rot="18900000">
              <a:off x="3570342" y="3040089"/>
              <a:ext cx="970228" cy="970228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8FE88B-E220-2A4F-8503-BBB368A4940F}"/>
              </a:ext>
            </a:extLst>
          </p:cNvPr>
          <p:cNvGrpSpPr/>
          <p:nvPr/>
        </p:nvGrpSpPr>
        <p:grpSpPr>
          <a:xfrm>
            <a:off x="3810423" y="2075812"/>
            <a:ext cx="3218798" cy="970228"/>
            <a:chOff x="2615049" y="3040089"/>
            <a:chExt cx="3218798" cy="97022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E5B8972-D5D1-5F4E-8592-3BEE20ECCD8C}"/>
                </a:ext>
              </a:extLst>
            </p:cNvPr>
            <p:cNvSpPr txBox="1"/>
            <p:nvPr/>
          </p:nvSpPr>
          <p:spPr>
            <a:xfrm>
              <a:off x="2615049" y="3112482"/>
              <a:ext cx="32187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291E60"/>
                  </a:solidFill>
                  <a:latin typeface="Arial Bold"/>
                  <a:cs typeface="Arial" panose="020B0604020202020204" pitchFamily="34" charset="0"/>
                </a:rPr>
                <a:t>Cancer</a:t>
              </a:r>
              <a:br>
                <a:rPr lang="en-US" sz="2000" b="1">
                  <a:solidFill>
                    <a:srgbClr val="291E60"/>
                  </a:solidFill>
                  <a:latin typeface="Arial Bold"/>
                  <a:cs typeface="Arial" panose="020B0604020202020204" pitchFamily="34" charset="0"/>
                </a:rPr>
              </a:br>
              <a:r>
                <a:rPr lang="en-US" sz="2000" b="1">
                  <a:solidFill>
                    <a:srgbClr val="291E60"/>
                  </a:solidFill>
                  <a:latin typeface="Arial Bold"/>
                  <a:cs typeface="Arial" panose="020B0604020202020204" pitchFamily="34" charset="0"/>
                </a:rPr>
                <a:t>Management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10CD4CA-8431-2642-9ACC-18126D7F4053}"/>
                </a:ext>
              </a:extLst>
            </p:cNvPr>
            <p:cNvSpPr/>
            <p:nvPr/>
          </p:nvSpPr>
          <p:spPr>
            <a:xfrm rot="18900000">
              <a:off x="3570342" y="3040089"/>
              <a:ext cx="970228" cy="970228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31FF61-BE7F-7446-BE0F-32EFC5FB6481}"/>
              </a:ext>
            </a:extLst>
          </p:cNvPr>
          <p:cNvGrpSpPr/>
          <p:nvPr/>
        </p:nvGrpSpPr>
        <p:grpSpPr>
          <a:xfrm>
            <a:off x="3551876" y="3232868"/>
            <a:ext cx="1742812" cy="970228"/>
            <a:chOff x="2213836" y="3040089"/>
            <a:chExt cx="1742812" cy="970228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200AEB8-5E37-EF4C-A2DC-12E3B41FE429}"/>
                </a:ext>
              </a:extLst>
            </p:cNvPr>
            <p:cNvSpPr/>
            <p:nvPr/>
          </p:nvSpPr>
          <p:spPr>
            <a:xfrm rot="18900000">
              <a:off x="2494457" y="3040089"/>
              <a:ext cx="970228" cy="970228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92AEE1-22B3-F343-85D2-9D685CEEFE3D}"/>
                </a:ext>
              </a:extLst>
            </p:cNvPr>
            <p:cNvSpPr txBox="1"/>
            <p:nvPr/>
          </p:nvSpPr>
          <p:spPr>
            <a:xfrm>
              <a:off x="2213836" y="3165456"/>
              <a:ext cx="17428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291E60"/>
                  </a:solidFill>
                  <a:latin typeface="Arial Bold"/>
                  <a:cs typeface="Arial" panose="020B0604020202020204" pitchFamily="34" charset="0"/>
                </a:rPr>
                <a:t>Getting the right 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8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7543">
        <p:fade/>
      </p:transition>
    </mc:Choice>
    <mc:Fallback xmlns="">
      <p:transition advTm="475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80E51DA-BE44-E746-919F-2B86F8F68C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35" r="24292" b="20124"/>
          <a:stretch/>
        </p:blipFill>
        <p:spPr>
          <a:xfrm>
            <a:off x="2854946" y="2257990"/>
            <a:ext cx="8651253" cy="4475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Move more with </a:t>
            </a:r>
            <a:r>
              <a:rPr lang="en-US" err="1"/>
              <a:t>Wellbeats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A815B-E373-9C45-9D23-AD6FADD81190}"/>
              </a:ext>
            </a:extLst>
          </p:cNvPr>
          <p:cNvSpPr txBox="1"/>
          <p:nvPr/>
        </p:nvSpPr>
        <p:spPr>
          <a:xfrm>
            <a:off x="281136" y="1491910"/>
            <a:ext cx="1063451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21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Wellbeats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has on-demand workouts and challenges, along with a team of friendly, certified virtual trainers who are ready to help you reach your goals.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020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16716-D68F-3148-A1FA-FD3CC7A3CCE5}"/>
              </a:ext>
            </a:extLst>
          </p:cNvPr>
          <p:cNvSpPr txBox="1"/>
          <p:nvPr/>
        </p:nvSpPr>
        <p:spPr>
          <a:xfrm>
            <a:off x="1150194" y="2659458"/>
            <a:ext cx="4420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91E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Enjoy classes like yoga, running, HIIT, strength training, recovery, meditation, and more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26DDD5-DC8C-A640-ADB4-E52FD52BEAC5}"/>
              </a:ext>
            </a:extLst>
          </p:cNvPr>
          <p:cNvSpPr txBox="1"/>
          <p:nvPr/>
        </p:nvSpPr>
        <p:spPr>
          <a:xfrm>
            <a:off x="1150194" y="4446679"/>
            <a:ext cx="4015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91E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Personalized recommendations based on your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91E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91E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preferences and goals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3F70FF-AA4D-B04A-B2A2-4F7FF48F3AB3}"/>
              </a:ext>
            </a:extLst>
          </p:cNvPr>
          <p:cNvSpPr txBox="1"/>
          <p:nvPr/>
        </p:nvSpPr>
        <p:spPr>
          <a:xfrm>
            <a:off x="494870" y="6117788"/>
            <a:ext cx="433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868A8E"/>
                </a:solidFill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healthpartners.com/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B25EA4"/>
                </a:solidFill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livingwell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B25EA4"/>
              </a:solidFill>
              <a:effectLst/>
              <a:uLnTx/>
              <a:uFillTx/>
              <a:latin typeface="Arial Bold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666CCF-9D38-4D47-BA82-654564873A4C}"/>
              </a:ext>
            </a:extLst>
          </p:cNvPr>
          <p:cNvSpPr/>
          <p:nvPr/>
        </p:nvSpPr>
        <p:spPr>
          <a:xfrm rot="16200000">
            <a:off x="178579" y="6277808"/>
            <a:ext cx="3657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785" t="24032" r="18826" b="1293"/>
          <a:stretch/>
        </p:blipFill>
        <p:spPr>
          <a:xfrm>
            <a:off x="6245170" y="3212028"/>
            <a:ext cx="4603398" cy="24688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r="18031" b="83081"/>
          <a:stretch/>
        </p:blipFill>
        <p:spPr>
          <a:xfrm>
            <a:off x="6269063" y="2795653"/>
            <a:ext cx="4572000" cy="415242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9B9F62DE-3F02-4FDA-BE1D-9D4289C0B3FB}"/>
              </a:ext>
            </a:extLst>
          </p:cNvPr>
          <p:cNvSpPr/>
          <p:nvPr/>
        </p:nvSpPr>
        <p:spPr>
          <a:xfrm rot="18900000">
            <a:off x="522773" y="2679032"/>
            <a:ext cx="970228" cy="976514"/>
          </a:xfrm>
          <a:custGeom>
            <a:avLst/>
            <a:gdLst>
              <a:gd name="connsiteX0" fmla="*/ 2266012 w 2266012"/>
              <a:gd name="connsiteY0" fmla="*/ 0 h 2266012"/>
              <a:gd name="connsiteX1" fmla="*/ 2266012 w 2266012"/>
              <a:gd name="connsiteY1" fmla="*/ 1293092 h 2266012"/>
              <a:gd name="connsiteX2" fmla="*/ 2266012 w 2266012"/>
              <a:gd name="connsiteY2" fmla="*/ 2266012 h 2266012"/>
              <a:gd name="connsiteX3" fmla="*/ 1293092 w 2266012"/>
              <a:gd name="connsiteY3" fmla="*/ 2266012 h 2266012"/>
              <a:gd name="connsiteX4" fmla="*/ 0 w 2266012"/>
              <a:gd name="connsiteY4" fmla="*/ 2266012 h 2266012"/>
              <a:gd name="connsiteX5" fmla="*/ 0 w 2266012"/>
              <a:gd name="connsiteY5" fmla="*/ 1293092 h 2266012"/>
              <a:gd name="connsiteX6" fmla="*/ 1293092 w 2266012"/>
              <a:gd name="connsiteY6" fmla="*/ 1293092 h 2266012"/>
              <a:gd name="connsiteX7" fmla="*/ 1293092 w 2266012"/>
              <a:gd name="connsiteY7" fmla="*/ 0 h 226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6012" h="2266012">
                <a:moveTo>
                  <a:pt x="2266012" y="0"/>
                </a:moveTo>
                <a:lnTo>
                  <a:pt x="2266012" y="1293092"/>
                </a:lnTo>
                <a:lnTo>
                  <a:pt x="2266012" y="2266012"/>
                </a:lnTo>
                <a:lnTo>
                  <a:pt x="1293092" y="2266012"/>
                </a:lnTo>
                <a:lnTo>
                  <a:pt x="0" y="2266012"/>
                </a:lnTo>
                <a:lnTo>
                  <a:pt x="0" y="1293092"/>
                </a:lnTo>
                <a:lnTo>
                  <a:pt x="1293092" y="1293092"/>
                </a:lnTo>
                <a:lnTo>
                  <a:pt x="1293092" y="0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EAC4AFB9-AB7C-470A-843A-490E67B793BF}"/>
              </a:ext>
            </a:extLst>
          </p:cNvPr>
          <p:cNvSpPr/>
          <p:nvPr/>
        </p:nvSpPr>
        <p:spPr>
          <a:xfrm rot="18900000">
            <a:off x="522773" y="4466253"/>
            <a:ext cx="970228" cy="976514"/>
          </a:xfrm>
          <a:custGeom>
            <a:avLst/>
            <a:gdLst>
              <a:gd name="connsiteX0" fmla="*/ 2266012 w 2266012"/>
              <a:gd name="connsiteY0" fmla="*/ 0 h 2266012"/>
              <a:gd name="connsiteX1" fmla="*/ 2266012 w 2266012"/>
              <a:gd name="connsiteY1" fmla="*/ 1293092 h 2266012"/>
              <a:gd name="connsiteX2" fmla="*/ 2266012 w 2266012"/>
              <a:gd name="connsiteY2" fmla="*/ 2266012 h 2266012"/>
              <a:gd name="connsiteX3" fmla="*/ 1293092 w 2266012"/>
              <a:gd name="connsiteY3" fmla="*/ 2266012 h 2266012"/>
              <a:gd name="connsiteX4" fmla="*/ 0 w 2266012"/>
              <a:gd name="connsiteY4" fmla="*/ 2266012 h 2266012"/>
              <a:gd name="connsiteX5" fmla="*/ 0 w 2266012"/>
              <a:gd name="connsiteY5" fmla="*/ 1293092 h 2266012"/>
              <a:gd name="connsiteX6" fmla="*/ 1293092 w 2266012"/>
              <a:gd name="connsiteY6" fmla="*/ 1293092 h 2266012"/>
              <a:gd name="connsiteX7" fmla="*/ 1293092 w 2266012"/>
              <a:gd name="connsiteY7" fmla="*/ 0 h 226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6012" h="2266012">
                <a:moveTo>
                  <a:pt x="2266012" y="0"/>
                </a:moveTo>
                <a:lnTo>
                  <a:pt x="2266012" y="1293092"/>
                </a:lnTo>
                <a:lnTo>
                  <a:pt x="2266012" y="2266012"/>
                </a:lnTo>
                <a:lnTo>
                  <a:pt x="1293092" y="2266012"/>
                </a:lnTo>
                <a:lnTo>
                  <a:pt x="0" y="2266012"/>
                </a:lnTo>
                <a:lnTo>
                  <a:pt x="0" y="1293092"/>
                </a:lnTo>
                <a:lnTo>
                  <a:pt x="1293092" y="1293092"/>
                </a:lnTo>
                <a:lnTo>
                  <a:pt x="1293092" y="0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7915">
        <p:fade/>
      </p:transition>
    </mc:Choice>
    <mc:Fallback xmlns="">
      <p:transition advTm="47915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MyStrength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88B5E-CC3F-7C48-BEE4-1EFF478E475A}"/>
              </a:ext>
            </a:extLst>
          </p:cNvPr>
          <p:cNvSpPr txBox="1"/>
          <p:nvPr/>
        </p:nvSpPr>
        <p:spPr>
          <a:xfrm>
            <a:off x="281136" y="1491910"/>
            <a:ext cx="881473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02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Free,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21202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 Digital resource to help build resilience, reduce stress and lower anxiety.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020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A492C9-C8C3-0845-A950-2629737AA197}"/>
              </a:ext>
            </a:extLst>
          </p:cNvPr>
          <p:cNvSpPr txBox="1"/>
          <p:nvPr/>
        </p:nvSpPr>
        <p:spPr>
          <a:xfrm>
            <a:off x="653360" y="3161787"/>
            <a:ext cx="7582438" cy="2772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>
                <a:srgbClr val="B25EA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020"/>
                </a:solidFill>
                <a:effectLst/>
                <a:uLnTx/>
                <a:uFillTx/>
                <a:latin typeface="Arial Regular"/>
                <a:ea typeface="+mn-ea"/>
                <a:cs typeface="Arial" panose="020B0604020202020204" pitchFamily="34" charset="0"/>
              </a:rPr>
              <a:t>Controlling Anxiety</a:t>
            </a: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>
                <a:srgbClr val="B25EA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srgbClr val="212020"/>
                </a:solidFill>
                <a:latin typeface="Arial Regular"/>
                <a:cs typeface="Arial" panose="020B0604020202020204" pitchFamily="34" charset="0"/>
              </a:rPr>
              <a:t>Improving Sleep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12020"/>
              </a:solidFill>
              <a:effectLst/>
              <a:uLnTx/>
              <a:uFillTx/>
              <a:latin typeface="Arial Regular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>
                <a:srgbClr val="B25EA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020"/>
                </a:solidFill>
                <a:effectLst/>
                <a:uLnTx/>
                <a:uFillTx/>
                <a:latin typeface="Arial Regular"/>
                <a:ea typeface="+mn-ea"/>
                <a:cs typeface="Arial" panose="020B0604020202020204" pitchFamily="34" charset="0"/>
              </a:rPr>
              <a:t>Relieve stress </a:t>
            </a: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>
                <a:srgbClr val="B25EA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020"/>
                </a:solidFill>
                <a:effectLst/>
                <a:uLnTx/>
                <a:uFillTx/>
                <a:latin typeface="Arial Regular"/>
                <a:ea typeface="+mn-ea"/>
                <a:cs typeface="Arial" panose="020B0604020202020204" pitchFamily="34" charset="0"/>
              </a:rPr>
              <a:t>Drug and Alcohol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212020"/>
                </a:solidFill>
                <a:effectLst/>
                <a:uLnTx/>
                <a:uFillTx/>
                <a:latin typeface="Arial Regular"/>
                <a:ea typeface="+mn-ea"/>
                <a:cs typeface="Arial" panose="020B0604020202020204" pitchFamily="34" charset="0"/>
              </a:rPr>
              <a:t> Recovery</a:t>
            </a: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>
                <a:srgbClr val="B25EA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aseline="0">
                <a:solidFill>
                  <a:srgbClr val="212020"/>
                </a:solidFill>
                <a:latin typeface="Arial Regular"/>
                <a:cs typeface="Arial" panose="020B0604020202020204" pitchFamily="34" charset="0"/>
              </a:rPr>
              <a:t>Pregnancy</a:t>
            </a:r>
            <a:r>
              <a:rPr lang="en-US" sz="1600">
                <a:solidFill>
                  <a:srgbClr val="212020"/>
                </a:solidFill>
                <a:latin typeface="Arial Regular"/>
                <a:cs typeface="Arial" panose="020B0604020202020204" pitchFamily="34" charset="0"/>
              </a:rPr>
              <a:t> &amp; Early Parenting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12020"/>
              </a:solidFill>
              <a:effectLst/>
              <a:uLnTx/>
              <a:uFillTx/>
              <a:latin typeface="Arial Regular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>
                <a:srgbClr val="B25EA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020"/>
                </a:solidFill>
                <a:effectLst/>
                <a:uLnTx/>
                <a:uFillTx/>
                <a:latin typeface="Arial Regular"/>
                <a:ea typeface="+mn-ea"/>
                <a:cs typeface="Arial" panose="020B0604020202020204" pitchFamily="34" charset="0"/>
              </a:rPr>
              <a:t>Adjust to life without tobacco and vape</a:t>
            </a: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>
                <a:srgbClr val="B25EA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020"/>
                </a:solidFill>
                <a:effectLst/>
                <a:uLnTx/>
                <a:uFillTx/>
                <a:latin typeface="Arial Regular"/>
                <a:ea typeface="+mn-ea"/>
                <a:cs typeface="Arial" panose="020B0604020202020204" pitchFamily="34" charset="0"/>
              </a:rPr>
              <a:t>Relationships</a:t>
            </a: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>
                <a:srgbClr val="B25EA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srgbClr val="212020"/>
                </a:solidFill>
                <a:latin typeface="Arial Regular"/>
                <a:cs typeface="Arial" panose="020B0604020202020204" pitchFamily="34" charset="0"/>
              </a:rPr>
              <a:t>Caregiving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12020"/>
              </a:solidFill>
              <a:effectLst/>
              <a:uLnTx/>
              <a:uFillTx/>
              <a:latin typeface="Arial Regular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DE0936-7D73-4845-A0D0-4B47116CE598}"/>
              </a:ext>
            </a:extLst>
          </p:cNvPr>
          <p:cNvSpPr/>
          <p:nvPr/>
        </p:nvSpPr>
        <p:spPr>
          <a:xfrm>
            <a:off x="534383" y="2410545"/>
            <a:ext cx="9716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1E60"/>
                </a:solidFill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Support on emotional </a:t>
            </a:r>
            <a:r>
              <a:rPr lang="en-US" sz="2400" b="1">
                <a:solidFill>
                  <a:srgbClr val="291E60"/>
                </a:solidFill>
                <a:latin typeface="Arial Bold"/>
                <a:cs typeface="Arial" panose="020B0604020202020204" pitchFamily="34" charset="0"/>
              </a:rPr>
              <a:t>health and life topics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1E60"/>
                </a:solidFill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B55A3D-9BEB-A54C-80A8-A770F15EF9E6}"/>
              </a:ext>
            </a:extLst>
          </p:cNvPr>
          <p:cNvSpPr/>
          <p:nvPr/>
        </p:nvSpPr>
        <p:spPr>
          <a:xfrm rot="16200000">
            <a:off x="178579" y="6277808"/>
            <a:ext cx="3657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E9EDA4-7440-C242-A974-07E01A9A9969}"/>
              </a:ext>
            </a:extLst>
          </p:cNvPr>
          <p:cNvSpPr txBox="1"/>
          <p:nvPr/>
        </p:nvSpPr>
        <p:spPr>
          <a:xfrm>
            <a:off x="494870" y="6117788"/>
            <a:ext cx="585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868A8E"/>
                </a:solidFill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healthpartners.com/</a:t>
            </a:r>
            <a:r>
              <a:rPr lang="en-US" b="1" err="1">
                <a:solidFill>
                  <a:srgbClr val="B25EA4"/>
                </a:solidFill>
                <a:latin typeface="Arial Bold"/>
                <a:cs typeface="Arial" panose="020B0604020202020204" pitchFamily="34" charset="0"/>
              </a:rPr>
              <a:t>mystrength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B25EA4"/>
              </a:solidFill>
              <a:effectLst/>
              <a:uLnTx/>
              <a:uFillTx/>
              <a:latin typeface="Arial Bol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4662">
        <p:fade/>
      </p:transition>
    </mc:Choice>
    <mc:Fallback xmlns="">
      <p:transition advTm="14662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7823-49B3-BE12-4E8D-DEE6A66E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Healthy Discounts – Featured Program</a:t>
            </a:r>
          </a:p>
        </p:txBody>
      </p:sp>
      <p:pic>
        <p:nvPicPr>
          <p:cNvPr id="3" name="Online Media 2" title="Active &amp; Fit Direct">
            <a:hlinkClick r:id="" action="ppaction://media"/>
            <a:extLst>
              <a:ext uri="{FF2B5EF4-FFF2-40B4-BE49-F238E27FC236}">
                <a16:creationId xmlns:a16="http://schemas.microsoft.com/office/drawing/2014/main" id="{A58BBC4E-BF4B-2CB9-C9B9-AAFBFD450C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63097" y="1521603"/>
            <a:ext cx="8370004" cy="47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4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Today, you’ll…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CD46D7-97E5-C441-BDEE-8F56CDD7A826}"/>
              </a:ext>
            </a:extLst>
          </p:cNvPr>
          <p:cNvGrpSpPr/>
          <p:nvPr/>
        </p:nvGrpSpPr>
        <p:grpSpPr>
          <a:xfrm>
            <a:off x="416235" y="2806525"/>
            <a:ext cx="8052930" cy="789739"/>
            <a:chOff x="401754" y="2646919"/>
            <a:chExt cx="6776286" cy="789739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D4A218-07E3-324C-B31F-D4A59B5D9A2C}"/>
                </a:ext>
              </a:extLst>
            </p:cNvPr>
            <p:cNvSpPr/>
            <p:nvPr/>
          </p:nvSpPr>
          <p:spPr>
            <a:xfrm rot="18900000">
              <a:off x="401754" y="2947129"/>
              <a:ext cx="414005" cy="414005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Content Placeholder 3">
              <a:extLst>
                <a:ext uri="{FF2B5EF4-FFF2-40B4-BE49-F238E27FC236}">
                  <a16:creationId xmlns:a16="http://schemas.microsoft.com/office/drawing/2014/main" id="{7D1BF3CF-AA1B-A54A-BAD2-6B2BF17EA882}"/>
                </a:ext>
              </a:extLst>
            </p:cNvPr>
            <p:cNvSpPr txBox="1">
              <a:spLocks/>
            </p:cNvSpPr>
            <p:nvPr/>
          </p:nvSpPr>
          <p:spPr>
            <a:xfrm>
              <a:off x="1137285" y="2646919"/>
              <a:ext cx="6040755" cy="78973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sz="2400">
                  <a:latin typeface="Arial Regular"/>
                </a:rPr>
                <a:t>Review added benefits through Sourcewell Pool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C0644EF-7E99-F744-8646-7ED220769A8D}"/>
              </a:ext>
            </a:extLst>
          </p:cNvPr>
          <p:cNvGrpSpPr/>
          <p:nvPr/>
        </p:nvGrpSpPr>
        <p:grpSpPr>
          <a:xfrm>
            <a:off x="501979" y="4007293"/>
            <a:ext cx="6776285" cy="789739"/>
            <a:chOff x="401754" y="3506455"/>
            <a:chExt cx="6776285" cy="789739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5700E8C-054A-DF4F-818E-13FE06B712B6}"/>
                </a:ext>
              </a:extLst>
            </p:cNvPr>
            <p:cNvSpPr/>
            <p:nvPr/>
          </p:nvSpPr>
          <p:spPr>
            <a:xfrm rot="18900000">
              <a:off x="401754" y="3807740"/>
              <a:ext cx="414005" cy="414005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Content Placeholder 3">
              <a:extLst>
                <a:ext uri="{FF2B5EF4-FFF2-40B4-BE49-F238E27FC236}">
                  <a16:creationId xmlns:a16="http://schemas.microsoft.com/office/drawing/2014/main" id="{6297645D-9E87-6E46-9500-11955447ECEE}"/>
                </a:ext>
              </a:extLst>
            </p:cNvPr>
            <p:cNvSpPr txBox="1">
              <a:spLocks/>
            </p:cNvSpPr>
            <p:nvPr/>
          </p:nvSpPr>
          <p:spPr>
            <a:xfrm>
              <a:off x="1275856" y="3506455"/>
              <a:ext cx="5902183" cy="78973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sz="2400">
                  <a:latin typeface="Arial Regular"/>
                </a:rPr>
                <a:t>Learn how HealthPartners supports you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D9C097-AE3B-CF48-B157-F2A65DF5FABF}"/>
              </a:ext>
            </a:extLst>
          </p:cNvPr>
          <p:cNvGrpSpPr/>
          <p:nvPr/>
        </p:nvGrpSpPr>
        <p:grpSpPr>
          <a:xfrm>
            <a:off x="570282" y="5203291"/>
            <a:ext cx="6822333" cy="867413"/>
            <a:chOff x="401754" y="4375135"/>
            <a:chExt cx="6776285" cy="789739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CB267AD-ADF4-0340-A4AC-2D0C8DA9D351}"/>
                </a:ext>
              </a:extLst>
            </p:cNvPr>
            <p:cNvSpPr/>
            <p:nvPr/>
          </p:nvSpPr>
          <p:spPr>
            <a:xfrm rot="18900000">
              <a:off x="401754" y="4636079"/>
              <a:ext cx="414005" cy="414005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Content Placeholder 3">
              <a:extLst>
                <a:ext uri="{FF2B5EF4-FFF2-40B4-BE49-F238E27FC236}">
                  <a16:creationId xmlns:a16="http://schemas.microsoft.com/office/drawing/2014/main" id="{7CFA07FA-A6F4-424D-8098-D1CC55CA3D24}"/>
                </a:ext>
              </a:extLst>
            </p:cNvPr>
            <p:cNvSpPr txBox="1">
              <a:spLocks/>
            </p:cNvSpPr>
            <p:nvPr/>
          </p:nvSpPr>
          <p:spPr>
            <a:xfrm>
              <a:off x="1275856" y="4375135"/>
              <a:ext cx="5902183" cy="78973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sz="2400">
                  <a:latin typeface="Arial Regular"/>
                </a:rPr>
                <a:t>Know what happens next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82DBC5-68A0-4724-A85A-C29E96D547D3}"/>
              </a:ext>
            </a:extLst>
          </p:cNvPr>
          <p:cNvGrpSpPr/>
          <p:nvPr/>
        </p:nvGrpSpPr>
        <p:grpSpPr>
          <a:xfrm>
            <a:off x="501979" y="1702612"/>
            <a:ext cx="6575119" cy="789739"/>
            <a:chOff x="401754" y="1796527"/>
            <a:chExt cx="6575119" cy="789739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8F36E62-68F5-4ADA-B011-C9CE812F348D}"/>
                </a:ext>
              </a:extLst>
            </p:cNvPr>
            <p:cNvSpPr/>
            <p:nvPr/>
          </p:nvSpPr>
          <p:spPr>
            <a:xfrm rot="18900000">
              <a:off x="401754" y="2086518"/>
              <a:ext cx="414005" cy="414005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Content Placeholder 3">
              <a:extLst>
                <a:ext uri="{FF2B5EF4-FFF2-40B4-BE49-F238E27FC236}">
                  <a16:creationId xmlns:a16="http://schemas.microsoft.com/office/drawing/2014/main" id="{22687D5D-A609-4EC1-81FD-D350CA2A3721}"/>
                </a:ext>
              </a:extLst>
            </p:cNvPr>
            <p:cNvSpPr txBox="1">
              <a:spLocks/>
            </p:cNvSpPr>
            <p:nvPr/>
          </p:nvSpPr>
          <p:spPr>
            <a:xfrm>
              <a:off x="1275857" y="1796527"/>
              <a:ext cx="5701016" cy="78973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bg1"/>
                  </a:solidFill>
                  <a:latin typeface="Museo Sans 300" panose="02000000000000000000" pitchFamily="2" charset="77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sz="2400">
                  <a:latin typeface="Arial Regular"/>
                </a:rPr>
                <a:t>Get an overview of your plan options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78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330">
        <p:fade/>
      </p:transition>
    </mc:Choice>
    <mc:Fallback xmlns="">
      <p:transition advTm="1833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D9083-14DA-B24F-82D8-C299FA91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281489"/>
            <a:ext cx="1651756" cy="365125"/>
          </a:xfrm>
        </p:spPr>
        <p:txBody>
          <a:bodyPr/>
          <a:lstStyle/>
          <a:p>
            <a:fld id="{9D0D3EA8-7F0B-DE44-B535-550C9408B370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A6992-752E-40AB-9F26-56CE33910D3A}"/>
              </a:ext>
            </a:extLst>
          </p:cNvPr>
          <p:cNvSpPr txBox="1"/>
          <p:nvPr/>
        </p:nvSpPr>
        <p:spPr>
          <a:xfrm>
            <a:off x="838200" y="1533832"/>
            <a:ext cx="10323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Offers: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/>
              <a:t>a free online hearing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/>
              <a:t>access to a hearing exam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/>
              <a:t>substantial discounts on hearing aids, fittings and follow up care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7F17B-4168-4CBC-8189-E5F9A03BE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452" y="3773942"/>
            <a:ext cx="4038863" cy="2051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17592F-3511-4C9C-AAE2-D473293B4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504" y="3766705"/>
            <a:ext cx="4615631" cy="20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C7796E-F89D-4232-946C-3AAC330C4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561" y="304120"/>
            <a:ext cx="6952918" cy="10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98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D9083-14DA-B24F-82D8-C299FA91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281489"/>
            <a:ext cx="1651756" cy="365125"/>
          </a:xfrm>
        </p:spPr>
        <p:txBody>
          <a:bodyPr/>
          <a:lstStyle/>
          <a:p>
            <a:fld id="{9D0D3EA8-7F0B-DE44-B535-550C9408B370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1014D-D839-4BE0-B8C8-A413743BF05C}"/>
              </a:ext>
            </a:extLst>
          </p:cNvPr>
          <p:cNvSpPr txBox="1"/>
          <p:nvPr/>
        </p:nvSpPr>
        <p:spPr>
          <a:xfrm>
            <a:off x="1056936" y="2765470"/>
            <a:ext cx="100781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Offers: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Comprehensive weight management program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/>
              <a:t>Creates personalized weight loss plan with 1 on 1 health coaching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HealthPartners has partnered with Profile to offer all members: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$100 off on a Profile membership </a:t>
            </a:r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PLUS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$49 in Profile Cash to purchase items from the Profile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Discount available under the </a:t>
            </a:r>
            <a:r>
              <a:rPr lang="en-US" sz="2400" i="1"/>
              <a:t>Eating Well </a:t>
            </a:r>
            <a:r>
              <a:rPr lang="en-US" sz="2400"/>
              <a:t>section in Health Discounts or by going directly to </a:t>
            </a:r>
            <a:r>
              <a:rPr lang="en-US" sz="2400">
                <a:hlinkClick r:id="rId3"/>
              </a:rPr>
              <a:t>www.profileplan.com/healthpartners-members</a:t>
            </a:r>
            <a:r>
              <a:rPr lang="en-US" sz="24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141CA3-5571-447B-9693-0E56CCCEF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391" y="577537"/>
            <a:ext cx="4525218" cy="2027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913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3A0F7E-2318-1F42-8F8B-B450B3EA67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8812" y="1317537"/>
            <a:ext cx="6790094" cy="5243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keep in touch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909354-B4C6-E74B-86E8-0C03A4212E04}"/>
              </a:ext>
            </a:extLst>
          </p:cNvPr>
          <p:cNvSpPr/>
          <p:nvPr/>
        </p:nvSpPr>
        <p:spPr>
          <a:xfrm rot="16200000">
            <a:off x="178579" y="6277808"/>
            <a:ext cx="3657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408A6-E63E-6F4D-9CCF-5103F17AFA34}"/>
              </a:ext>
            </a:extLst>
          </p:cNvPr>
          <p:cNvSpPr txBox="1"/>
          <p:nvPr/>
        </p:nvSpPr>
        <p:spPr>
          <a:xfrm>
            <a:off x="494870" y="6117788"/>
            <a:ext cx="784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868A8E"/>
                </a:solidFill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healthpartners.com/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B25EA4"/>
                </a:solidFill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signupnow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68A8E"/>
              </a:solidFill>
              <a:effectLst/>
              <a:uLnTx/>
              <a:uFillTx/>
              <a:latin typeface="Arial Bold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10BFC5-959C-FF45-94FE-29A28C362D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135" y="3162598"/>
            <a:ext cx="1728615" cy="31224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C2B64E-D0C4-5B48-BD0B-1C455EA43F2B}"/>
              </a:ext>
            </a:extLst>
          </p:cNvPr>
          <p:cNvSpPr txBox="1"/>
          <p:nvPr/>
        </p:nvSpPr>
        <p:spPr>
          <a:xfrm>
            <a:off x="281137" y="1491910"/>
            <a:ext cx="461632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020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As your new plan year begins, it’s important to stay connected.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217958-8182-1B40-ADA3-1C6561BEF54D}"/>
              </a:ext>
            </a:extLst>
          </p:cNvPr>
          <p:cNvGrpSpPr/>
          <p:nvPr/>
        </p:nvGrpSpPr>
        <p:grpSpPr>
          <a:xfrm>
            <a:off x="395776" y="2621985"/>
            <a:ext cx="2519994" cy="819360"/>
            <a:chOff x="395776" y="2615820"/>
            <a:chExt cx="2519994" cy="8193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20C470-DC9C-3041-BA59-AF46E7994CB1}"/>
                </a:ext>
              </a:extLst>
            </p:cNvPr>
            <p:cNvSpPr txBox="1"/>
            <p:nvPr/>
          </p:nvSpPr>
          <p:spPr>
            <a:xfrm>
              <a:off x="395776" y="2671557"/>
              <a:ext cx="25199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Watch for your </a:t>
              </a:r>
              <a:b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</a:b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ID card in the mail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92D7376-D9B2-FD4F-B46D-ACF4BB61BDC5}"/>
                </a:ext>
              </a:extLst>
            </p:cNvPr>
            <p:cNvSpPr/>
            <p:nvPr/>
          </p:nvSpPr>
          <p:spPr>
            <a:xfrm rot="18900000">
              <a:off x="1745303" y="2615820"/>
              <a:ext cx="819360" cy="819360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5140CC-F803-C34A-B8B7-0FCFB3E47518}"/>
              </a:ext>
            </a:extLst>
          </p:cNvPr>
          <p:cNvGrpSpPr/>
          <p:nvPr/>
        </p:nvGrpSpPr>
        <p:grpSpPr>
          <a:xfrm>
            <a:off x="3273375" y="2621985"/>
            <a:ext cx="2601516" cy="819360"/>
            <a:chOff x="3002096" y="2615820"/>
            <a:chExt cx="2601516" cy="8193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BBF9B4-7F18-5D49-851A-00A4D14E7EBC}"/>
                </a:ext>
              </a:extLst>
            </p:cNvPr>
            <p:cNvSpPr txBox="1"/>
            <p:nvPr/>
          </p:nvSpPr>
          <p:spPr>
            <a:xfrm>
              <a:off x="3002096" y="2671557"/>
              <a:ext cx="26015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Create and use your online account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58BC27B-CCC1-0547-AD45-887AD33A96FA}"/>
                </a:ext>
              </a:extLst>
            </p:cNvPr>
            <p:cNvSpPr/>
            <p:nvPr/>
          </p:nvSpPr>
          <p:spPr>
            <a:xfrm rot="18900000">
              <a:off x="4400156" y="2615820"/>
              <a:ext cx="819360" cy="819360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612E07-6C59-CB4A-BA49-409608C5D79A}"/>
              </a:ext>
            </a:extLst>
          </p:cNvPr>
          <p:cNvGrpSpPr/>
          <p:nvPr/>
        </p:nvGrpSpPr>
        <p:grpSpPr>
          <a:xfrm>
            <a:off x="395776" y="4170667"/>
            <a:ext cx="2600804" cy="819360"/>
            <a:chOff x="401292" y="4178480"/>
            <a:chExt cx="2600804" cy="8193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A16716-D68F-3148-A1FA-FD3CC7A3CCE5}"/>
                </a:ext>
              </a:extLst>
            </p:cNvPr>
            <p:cNvSpPr txBox="1"/>
            <p:nvPr/>
          </p:nvSpPr>
          <p:spPr>
            <a:xfrm>
              <a:off x="401292" y="4234217"/>
              <a:ext cx="2600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Get tips and reminders via email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1374B04-8B3F-6F4C-8581-0F4DECFF2B2C}"/>
                </a:ext>
              </a:extLst>
            </p:cNvPr>
            <p:cNvSpPr/>
            <p:nvPr/>
          </p:nvSpPr>
          <p:spPr>
            <a:xfrm rot="18900000">
              <a:off x="1745302" y="4178480"/>
              <a:ext cx="819360" cy="819360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B083DD-F9CB-BC4D-ACCA-6733117265DF}"/>
              </a:ext>
            </a:extLst>
          </p:cNvPr>
          <p:cNvGrpSpPr/>
          <p:nvPr/>
        </p:nvGrpSpPr>
        <p:grpSpPr>
          <a:xfrm>
            <a:off x="3273375" y="4170667"/>
            <a:ext cx="2356957" cy="819360"/>
            <a:chOff x="3298253" y="4178480"/>
            <a:chExt cx="2356957" cy="81936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26DDD5-DC8C-A640-ADB4-E52FD52BEAC5}"/>
                </a:ext>
              </a:extLst>
            </p:cNvPr>
            <p:cNvSpPr txBox="1"/>
            <p:nvPr/>
          </p:nvSpPr>
          <p:spPr>
            <a:xfrm>
              <a:off x="3298253" y="4224438"/>
              <a:ext cx="23569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91E60"/>
                  </a:solidFill>
                  <a:effectLst/>
                  <a:uLnTx/>
                  <a:uFillTx/>
                  <a:latin typeface="Arial Bold"/>
                  <a:ea typeface="+mn-ea"/>
                  <a:cs typeface="Arial" panose="020B0604020202020204" pitchFamily="34" charset="0"/>
                </a:rPr>
                <a:t>Call us with questions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26FD959-1B0C-754A-9CF3-3617D8892569}"/>
                </a:ext>
              </a:extLst>
            </p:cNvPr>
            <p:cNvSpPr/>
            <p:nvPr/>
          </p:nvSpPr>
          <p:spPr>
            <a:xfrm rot="18900000">
              <a:off x="4414634" y="4178480"/>
              <a:ext cx="819360" cy="819360"/>
            </a:xfrm>
            <a:custGeom>
              <a:avLst/>
              <a:gdLst>
                <a:gd name="connsiteX0" fmla="*/ 2266012 w 2266012"/>
                <a:gd name="connsiteY0" fmla="*/ 0 h 2266012"/>
                <a:gd name="connsiteX1" fmla="*/ 2266012 w 2266012"/>
                <a:gd name="connsiteY1" fmla="*/ 1293092 h 2266012"/>
                <a:gd name="connsiteX2" fmla="*/ 2266012 w 2266012"/>
                <a:gd name="connsiteY2" fmla="*/ 2266012 h 2266012"/>
                <a:gd name="connsiteX3" fmla="*/ 1293092 w 2266012"/>
                <a:gd name="connsiteY3" fmla="*/ 2266012 h 2266012"/>
                <a:gd name="connsiteX4" fmla="*/ 0 w 2266012"/>
                <a:gd name="connsiteY4" fmla="*/ 2266012 h 2266012"/>
                <a:gd name="connsiteX5" fmla="*/ 0 w 2266012"/>
                <a:gd name="connsiteY5" fmla="*/ 1293092 h 2266012"/>
                <a:gd name="connsiteX6" fmla="*/ 1293092 w 2266012"/>
                <a:gd name="connsiteY6" fmla="*/ 1293092 h 2266012"/>
                <a:gd name="connsiteX7" fmla="*/ 1293092 w 2266012"/>
                <a:gd name="connsiteY7" fmla="*/ 0 h 22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6012" h="2266012">
                  <a:moveTo>
                    <a:pt x="2266012" y="0"/>
                  </a:moveTo>
                  <a:lnTo>
                    <a:pt x="2266012" y="1293092"/>
                  </a:lnTo>
                  <a:lnTo>
                    <a:pt x="2266012" y="2266012"/>
                  </a:lnTo>
                  <a:lnTo>
                    <a:pt x="1293092" y="2266012"/>
                  </a:lnTo>
                  <a:lnTo>
                    <a:pt x="0" y="2266012"/>
                  </a:lnTo>
                  <a:lnTo>
                    <a:pt x="0" y="1293092"/>
                  </a:lnTo>
                  <a:lnTo>
                    <a:pt x="1293092" y="1293092"/>
                  </a:lnTo>
                  <a:lnTo>
                    <a:pt x="1293092" y="0"/>
                  </a:lnTo>
                  <a:close/>
                </a:path>
              </a:pathLst>
            </a:custGeom>
            <a:solidFill>
              <a:schemeClr val="accent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92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4367">
        <p:fade/>
      </p:transition>
    </mc:Choice>
    <mc:Fallback xmlns="">
      <p:transition advTm="243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320EDC-A6DD-4640-A9E4-7E15E00171A3}"/>
              </a:ext>
            </a:extLst>
          </p:cNvPr>
          <p:cNvSpPr txBox="1"/>
          <p:nvPr/>
        </p:nvSpPr>
        <p:spPr>
          <a:xfrm>
            <a:off x="158455" y="4989696"/>
            <a:ext cx="5468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i="0">
                <a:solidFill>
                  <a:schemeClr val="bg1"/>
                </a:solidFill>
                <a:latin typeface="Arial Bold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77340-CA9F-4C40-B080-EA06408ECF5D}"/>
              </a:ext>
            </a:extLst>
          </p:cNvPr>
          <p:cNvSpPr txBox="1"/>
          <p:nvPr/>
        </p:nvSpPr>
        <p:spPr>
          <a:xfrm>
            <a:off x="241442" y="6328454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 i="0" err="1">
                <a:solidFill>
                  <a:schemeClr val="bg1"/>
                </a:solidFill>
                <a:latin typeface="Arial Regular"/>
              </a:rPr>
              <a:t>healthpartners.com</a:t>
            </a:r>
            <a:endParaRPr lang="en-US" sz="1600" b="0" i="0">
              <a:solidFill>
                <a:schemeClr val="bg1"/>
              </a:solidFill>
              <a:latin typeface="Arial Regular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FC222F-E1A4-4087-AFA2-AE7E2AEF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look forward to supporting you…..</a:t>
            </a:r>
          </a:p>
        </p:txBody>
      </p:sp>
    </p:spTree>
    <p:extLst>
      <p:ext uri="{BB962C8B-B14F-4D97-AF65-F5344CB8AC3E}">
        <p14:creationId xmlns:p14="http://schemas.microsoft.com/office/powerpoint/2010/main" val="5578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453">
        <p:fade/>
      </p:transition>
    </mc:Choice>
    <mc:Fallback xmlns="">
      <p:transition advTm="1845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8A4A-0EAB-EEFE-8F74-92D1BFEF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changes effective in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F4E0AE-4B73-5422-E220-ACDA85CD4241}"/>
              </a:ext>
            </a:extLst>
          </p:cNvPr>
          <p:cNvSpPr txBox="1"/>
          <p:nvPr/>
        </p:nvSpPr>
        <p:spPr>
          <a:xfrm>
            <a:off x="1221527" y="2065390"/>
            <a:ext cx="9748946" cy="27272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400" b="1"/>
              <a:t>Hearing Aids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Per MN mandate, health plans can no longer place age or dollar limits on hearing aids. Hearing aids will be covered one per ear every three years for all ages</a:t>
            </a:r>
            <a:endParaRPr lang="en-US" sz="2400">
              <a:solidFill>
                <a:schemeClr val="tx2"/>
              </a:solidFill>
            </a:endParaRPr>
          </a:p>
          <a:p>
            <a:pPr algn="l"/>
            <a:endParaRPr lang="en-US" sz="2800" b="1"/>
          </a:p>
          <a:p>
            <a:pPr algn="l"/>
            <a:r>
              <a:rPr lang="en-US" sz="2400" b="1"/>
              <a:t>Smart Plans: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Increases to deductible/out of pocket on all Smart Plans per IRS index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3 free visits with </a:t>
            </a:r>
            <a:r>
              <a:rPr lang="en-US" sz="2000" err="1">
                <a:solidFill>
                  <a:schemeClr val="tx2"/>
                </a:solidFill>
              </a:rPr>
              <a:t>Virtuwell</a:t>
            </a:r>
            <a:r>
              <a:rPr lang="en-US" sz="2000">
                <a:solidFill>
                  <a:schemeClr val="tx2"/>
                </a:solidFill>
              </a:rPr>
              <a:t>, per member per year, covered at 100% from 1/1/2023-12/31/2024.</a:t>
            </a:r>
            <a:endParaRPr lang="en-US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2FD156D0-2128-E246-BE69-FC9A892825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3371">
            <a:off x="2418320" y="1777745"/>
            <a:ext cx="7337833" cy="454430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Access network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A5A087-C2E1-524D-ADBF-FFE839AAF8E4}"/>
              </a:ext>
            </a:extLst>
          </p:cNvPr>
          <p:cNvGrpSpPr/>
          <p:nvPr/>
        </p:nvGrpSpPr>
        <p:grpSpPr>
          <a:xfrm>
            <a:off x="338599" y="6117788"/>
            <a:ext cx="4591592" cy="369332"/>
            <a:chOff x="338599" y="6117788"/>
            <a:chExt cx="4591592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580FCB-2CFA-E84B-94D4-2441651DA53F}"/>
                </a:ext>
              </a:extLst>
            </p:cNvPr>
            <p:cNvSpPr txBox="1"/>
            <p:nvPr/>
          </p:nvSpPr>
          <p:spPr>
            <a:xfrm>
              <a:off x="494871" y="6117788"/>
              <a:ext cx="443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  <a:latin typeface="Arial Bold"/>
                  <a:cs typeface="Arial" panose="020B0604020202020204" pitchFamily="34" charset="0"/>
                </a:rPr>
                <a:t>healthpartners.com/</a:t>
              </a:r>
              <a:r>
                <a:rPr lang="en-US" b="1" err="1">
                  <a:solidFill>
                    <a:schemeClr val="accent5"/>
                  </a:solidFill>
                  <a:latin typeface="Arial Bold"/>
                  <a:cs typeface="Arial" panose="020B0604020202020204" pitchFamily="34" charset="0"/>
                </a:rPr>
                <a:t>openaccess</a:t>
              </a:r>
              <a:endParaRPr lang="en-US" b="1">
                <a:solidFill>
                  <a:schemeClr val="accent5"/>
                </a:solidFill>
                <a:latin typeface="Arial Bold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37FACF-4792-CA4D-81C4-87C0E60E4282}"/>
                </a:ext>
              </a:extLst>
            </p:cNvPr>
            <p:cNvSpPr/>
            <p:nvPr/>
          </p:nvSpPr>
          <p:spPr>
            <a:xfrm rot="16200000">
              <a:off x="178579" y="6277808"/>
              <a:ext cx="365760" cy="457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8D50E77-890E-0248-8674-D75766E1A261}"/>
              </a:ext>
            </a:extLst>
          </p:cNvPr>
          <p:cNvSpPr txBox="1"/>
          <p:nvPr/>
        </p:nvSpPr>
        <p:spPr>
          <a:xfrm>
            <a:off x="281137" y="1491910"/>
            <a:ext cx="733386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Arial Regular"/>
              </a:rPr>
              <a:t>Get the most choices of doctors and clinics.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F9741C-7FA1-F745-AFEA-E373EB4BDB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10" y="2275055"/>
            <a:ext cx="463936" cy="4639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E53C8A1-FC5F-8D4B-B471-0DF9802A52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872" y="4056559"/>
            <a:ext cx="463936" cy="46393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10BB990-FA12-2C40-87E4-F087BB55F3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30" y="4080207"/>
            <a:ext cx="463936" cy="4639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34000B-1E92-A446-9A7F-E8E74CA665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437" y="5341448"/>
            <a:ext cx="463936" cy="46393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AE50DD-E0D2-DB40-B44D-89EF25F3E3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809" y="2275055"/>
            <a:ext cx="463936" cy="4639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5448B0E-876F-8742-9B23-70282C759A12}"/>
              </a:ext>
            </a:extLst>
          </p:cNvPr>
          <p:cNvGrpSpPr/>
          <p:nvPr/>
        </p:nvGrpSpPr>
        <p:grpSpPr>
          <a:xfrm>
            <a:off x="5417133" y="2488608"/>
            <a:ext cx="1854818" cy="765182"/>
            <a:chOff x="5417133" y="2488608"/>
            <a:chExt cx="1854818" cy="765182"/>
          </a:xfrm>
        </p:grpSpPr>
        <p:sp>
          <p:nvSpPr>
            <p:cNvPr id="28" name="Rectangle 27"/>
            <p:cNvSpPr/>
            <p:nvPr/>
          </p:nvSpPr>
          <p:spPr>
            <a:xfrm>
              <a:off x="5417133" y="2967558"/>
              <a:ext cx="1854818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>
                  <a:solidFill>
                    <a:srgbClr val="00402F"/>
                  </a:solidFill>
                  <a:latin typeface="Arial Bold"/>
                  <a:ea typeface="Tahoma" pitchFamily="34" charset="0"/>
                  <a:cs typeface="Arial" panose="020B0604020202020204" pitchFamily="34" charset="0"/>
                </a:rPr>
                <a:t>You’re here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2B8B673-0E64-0A43-98F8-D7294A25C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8753" y="2488608"/>
              <a:ext cx="354710" cy="5007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634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3130">
        <p:fade/>
      </p:transition>
    </mc:Choice>
    <mc:Fallback xmlns="">
      <p:transition advTm="431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D0F12-4206-1A62-1990-D73B8EDD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Plan options for member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FAAD8-074A-6E56-3F07-A722E8D98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657" y="1224437"/>
            <a:ext cx="10225087" cy="4409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cs typeface="Arial"/>
              </a:rPr>
              <a:t>Replace with your entity's 2024 plans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4A29DA-14A9-CCCF-8EAD-2A56DFD54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061636"/>
              </p:ext>
            </p:extLst>
          </p:nvPr>
        </p:nvGraphicFramePr>
        <p:xfrm>
          <a:off x="1229507" y="1846970"/>
          <a:ext cx="9917930" cy="4623404"/>
        </p:xfrm>
        <a:graphic>
          <a:graphicData uri="http://schemas.openxmlformats.org/drawingml/2006/table">
            <a:tbl>
              <a:tblPr/>
              <a:tblGrid>
                <a:gridCol w="1706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008">
                  <a:extLst>
                    <a:ext uri="{9D8B030D-6E8A-4147-A177-3AD203B41FA5}">
                      <a16:colId xmlns:a16="http://schemas.microsoft.com/office/drawing/2014/main" val="3630651589"/>
                    </a:ext>
                  </a:extLst>
                </a:gridCol>
                <a:gridCol w="2030178">
                  <a:extLst>
                    <a:ext uri="{9D8B030D-6E8A-4147-A177-3AD203B41FA5}">
                      <a16:colId xmlns:a16="http://schemas.microsoft.com/office/drawing/2014/main" val="1319066186"/>
                    </a:ext>
                  </a:extLst>
                </a:gridCol>
                <a:gridCol w="2134845">
                  <a:extLst>
                    <a:ext uri="{9D8B030D-6E8A-4147-A177-3AD203B41FA5}">
                      <a16:colId xmlns:a16="http://schemas.microsoft.com/office/drawing/2014/main" val="4037204389"/>
                    </a:ext>
                  </a:extLst>
                </a:gridCol>
              </a:tblGrid>
              <a:tr h="148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$300 Deductible Plan</a:t>
                      </a: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Smart Plan 1- $1,500-100% HSA</a:t>
                      </a: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Smart Plan 3- $3,000-100% HSA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Smart Plan 5- $3,850-100% HSA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402F"/>
                          </a:solidFill>
                          <a:effectLst/>
                          <a:latin typeface="Arial Regular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Deductible</a:t>
                      </a: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$300 Single</a:t>
                      </a:r>
                    </a:p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$900 Family</a:t>
                      </a: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$1,500 Single</a:t>
                      </a:r>
                    </a:p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$3,000 Family</a:t>
                      </a: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5E6263"/>
                        </a:solidFill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$3,000 Single</a:t>
                      </a:r>
                    </a:p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$6,000 Family</a:t>
                      </a:r>
                    </a:p>
                    <a:p>
                      <a:pPr algn="ctr"/>
                      <a:endParaRPr lang="en-US" sz="1800">
                        <a:solidFill>
                          <a:srgbClr val="5E6263"/>
                        </a:solidFill>
                      </a:endParaRP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5E6263"/>
                        </a:solidFill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$3,850 Single</a:t>
                      </a:r>
                    </a:p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$7,700 Family</a:t>
                      </a:r>
                    </a:p>
                    <a:p>
                      <a:pPr algn="ctr"/>
                      <a:endParaRPr lang="en-US" sz="1800">
                        <a:solidFill>
                          <a:srgbClr val="5E6263"/>
                        </a:solidFill>
                      </a:endParaRP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402F"/>
                          </a:solidFill>
                          <a:effectLst/>
                          <a:latin typeface="Arial Regular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Out-of-pocket maximum</a:t>
                      </a: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$1,200 Single</a:t>
                      </a:r>
                    </a:p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$2,400 Family</a:t>
                      </a: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$1,500 Single</a:t>
                      </a:r>
                    </a:p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$3,000 Family</a:t>
                      </a: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5E6263"/>
                        </a:solidFill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$3,000 Single</a:t>
                      </a:r>
                    </a:p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$6,000 Family</a:t>
                      </a:r>
                    </a:p>
                    <a:p>
                      <a:pPr algn="ctr"/>
                      <a:endParaRPr lang="en-US" sz="1800">
                        <a:solidFill>
                          <a:srgbClr val="5E6263"/>
                        </a:solidFill>
                      </a:endParaRP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5E6263"/>
                        </a:solidFill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$3,850 Single</a:t>
                      </a:r>
                    </a:p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$7,700 Family</a:t>
                      </a:r>
                    </a:p>
                    <a:p>
                      <a:pPr algn="ctr"/>
                      <a:endParaRPr lang="en-US" sz="1800">
                        <a:solidFill>
                          <a:srgbClr val="5E6263"/>
                        </a:solidFill>
                      </a:endParaRP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402F"/>
                          </a:solidFill>
                          <a:effectLst/>
                          <a:latin typeface="Arial Regular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Preventive care</a:t>
                      </a: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5E6263"/>
                          </a:solidFill>
                        </a:rPr>
                        <a:t>100%</a:t>
                      </a:r>
                      <a:r>
                        <a:rPr lang="en-US" sz="1800" baseline="0">
                          <a:solidFill>
                            <a:srgbClr val="5E6263"/>
                          </a:solidFill>
                        </a:rPr>
                        <a:t> Coverage</a:t>
                      </a:r>
                      <a:endParaRPr lang="en-US" sz="1800">
                        <a:solidFill>
                          <a:srgbClr val="5E6263"/>
                        </a:solidFill>
                      </a:endParaRP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>
                        <a:solidFill>
                          <a:srgbClr val="5E6263"/>
                        </a:solidFill>
                      </a:endParaRPr>
                    </a:p>
                  </a:txBody>
                  <a:tcPr marL="41632" marR="416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5E6263"/>
                        </a:solidFill>
                      </a:endParaRP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5E6263"/>
                        </a:solidFill>
                      </a:endParaRP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1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options cont. Example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C257951-C23E-124D-96EA-33B41E577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9504"/>
              </p:ext>
            </p:extLst>
          </p:nvPr>
        </p:nvGraphicFramePr>
        <p:xfrm>
          <a:off x="889351" y="1496959"/>
          <a:ext cx="10413297" cy="5053138"/>
        </p:xfrm>
        <a:graphic>
          <a:graphicData uri="http://schemas.openxmlformats.org/drawingml/2006/table">
            <a:tbl>
              <a:tblPr/>
              <a:tblGrid>
                <a:gridCol w="176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653">
                  <a:extLst>
                    <a:ext uri="{9D8B030D-6E8A-4147-A177-3AD203B41FA5}">
                      <a16:colId xmlns:a16="http://schemas.microsoft.com/office/drawing/2014/main" val="4281265088"/>
                    </a:ext>
                  </a:extLst>
                </a:gridCol>
                <a:gridCol w="2122971">
                  <a:extLst>
                    <a:ext uri="{9D8B030D-6E8A-4147-A177-3AD203B41FA5}">
                      <a16:colId xmlns:a16="http://schemas.microsoft.com/office/drawing/2014/main" val="4095556247"/>
                    </a:ext>
                  </a:extLst>
                </a:gridCol>
                <a:gridCol w="2270899">
                  <a:extLst>
                    <a:ext uri="{9D8B030D-6E8A-4147-A177-3AD203B41FA5}">
                      <a16:colId xmlns:a16="http://schemas.microsoft.com/office/drawing/2014/main" val="169089748"/>
                    </a:ext>
                  </a:extLst>
                </a:gridCol>
                <a:gridCol w="2182399">
                  <a:extLst>
                    <a:ext uri="{9D8B030D-6E8A-4147-A177-3AD203B41FA5}">
                      <a16:colId xmlns:a16="http://schemas.microsoft.com/office/drawing/2014/main" val="1321465592"/>
                    </a:ext>
                  </a:extLst>
                </a:gridCol>
              </a:tblGrid>
              <a:tr h="1200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$300 Deductible Plan</a:t>
                      </a: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Smart Plan 1- $1,500-100 HSA</a:t>
                      </a: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Smart Plan 3- $3,000-100% HSA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Smart Plan 5- $3,850-100% HSA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402F"/>
                          </a:solidFill>
                          <a:effectLst/>
                          <a:latin typeface="Arial Regular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Office visit</a:t>
                      </a: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5E6263"/>
                          </a:solidFill>
                        </a:rPr>
                        <a:t>80% after Deductible</a:t>
                      </a: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5E6263"/>
                          </a:solidFill>
                        </a:rPr>
                        <a:t>100% after Deductible</a:t>
                      </a: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626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100% after Deductible</a:t>
                      </a: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626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100% after Deductible</a:t>
                      </a: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122180"/>
                  </a:ext>
                </a:extLst>
              </a:tr>
              <a:tr h="4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402F"/>
                          </a:solidFill>
                          <a:effectLst/>
                          <a:latin typeface="Arial Regular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Convenience care</a:t>
                      </a: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5E6263"/>
                          </a:solidFill>
                        </a:rPr>
                        <a:t>80% after Deductible</a:t>
                      </a:r>
                    </a:p>
                  </a:txBody>
                  <a:tcPr marL="55510" marR="5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5E6263"/>
                          </a:solidFill>
                        </a:rPr>
                        <a:t>100% after Deductible</a:t>
                      </a:r>
                    </a:p>
                  </a:txBody>
                  <a:tcPr marL="55510" marR="5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626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100% after Deductible</a:t>
                      </a:r>
                    </a:p>
                  </a:txBody>
                  <a:tcPr marL="55510" marR="5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626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100% after Deductible</a:t>
                      </a:r>
                    </a:p>
                  </a:txBody>
                  <a:tcPr marL="55510" marR="5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33871"/>
                  </a:ext>
                </a:extLst>
              </a:tr>
              <a:tr h="4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402F"/>
                          </a:solidFill>
                          <a:effectLst/>
                          <a:latin typeface="Arial Regular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Outpatient Hospital</a:t>
                      </a: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5E6263"/>
                          </a:solidFill>
                        </a:rPr>
                        <a:t>80%</a:t>
                      </a:r>
                      <a:r>
                        <a:rPr lang="en-US" sz="1400" baseline="0">
                          <a:solidFill>
                            <a:srgbClr val="5E6263"/>
                          </a:solidFill>
                        </a:rPr>
                        <a:t> after Deductible</a:t>
                      </a:r>
                      <a:endParaRPr lang="en-US" sz="1400">
                        <a:solidFill>
                          <a:srgbClr val="5E6263"/>
                        </a:solidFill>
                      </a:endParaRP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5E6263"/>
                          </a:solidFill>
                        </a:rPr>
                        <a:t>100%</a:t>
                      </a:r>
                      <a:r>
                        <a:rPr lang="en-US" sz="1400" baseline="0">
                          <a:solidFill>
                            <a:srgbClr val="5E6263"/>
                          </a:solidFill>
                        </a:rPr>
                        <a:t> after Deductible</a:t>
                      </a:r>
                      <a:endParaRPr lang="en-US" sz="1400">
                        <a:solidFill>
                          <a:srgbClr val="5E6263"/>
                        </a:solidFill>
                      </a:endParaRP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626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100% after Deductible</a:t>
                      </a: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626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100% after Deductible</a:t>
                      </a: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402F"/>
                          </a:solidFill>
                          <a:effectLst/>
                          <a:latin typeface="Arial Regular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Inpatient Hospital</a:t>
                      </a: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5E6263"/>
                          </a:solidFill>
                        </a:rPr>
                        <a:t>80% after Deductible</a:t>
                      </a: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5E6263"/>
                          </a:solidFill>
                        </a:rPr>
                        <a:t>100% after Deductible</a:t>
                      </a: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626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100% after Deductible</a:t>
                      </a: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626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100% after Deductible</a:t>
                      </a:r>
                    </a:p>
                  </a:txBody>
                  <a:tcPr marL="41632" marR="41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402F"/>
                          </a:solidFill>
                          <a:effectLst/>
                          <a:latin typeface="Arial Regular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Emergency Care</a:t>
                      </a: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5E6263"/>
                          </a:solidFill>
                        </a:rPr>
                        <a:t>80%</a:t>
                      </a:r>
                      <a:r>
                        <a:rPr lang="en-US" sz="1400" baseline="0">
                          <a:solidFill>
                            <a:srgbClr val="5E6263"/>
                          </a:solidFill>
                        </a:rPr>
                        <a:t> after Deductible</a:t>
                      </a:r>
                      <a:endParaRPr lang="en-US" sz="1400">
                        <a:solidFill>
                          <a:srgbClr val="5E6263"/>
                        </a:solidFill>
                      </a:endParaRPr>
                    </a:p>
                  </a:txBody>
                  <a:tcPr marL="55510" marR="5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5E6263"/>
                          </a:solidFill>
                        </a:rPr>
                        <a:t>100%</a:t>
                      </a:r>
                      <a:r>
                        <a:rPr lang="en-US" sz="1400" baseline="0">
                          <a:solidFill>
                            <a:srgbClr val="5E6263"/>
                          </a:solidFill>
                        </a:rPr>
                        <a:t> after Deductible</a:t>
                      </a:r>
                      <a:endParaRPr lang="en-US" sz="1400">
                        <a:solidFill>
                          <a:srgbClr val="5E6263"/>
                        </a:solidFill>
                      </a:endParaRPr>
                    </a:p>
                  </a:txBody>
                  <a:tcPr marL="55510" marR="5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626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100% after Deductible</a:t>
                      </a:r>
                    </a:p>
                  </a:txBody>
                  <a:tcPr marL="55510" marR="5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626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100% after Deductible</a:t>
                      </a:r>
                    </a:p>
                  </a:txBody>
                  <a:tcPr marL="55510" marR="5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8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402F"/>
                          </a:solidFill>
                          <a:effectLst/>
                          <a:latin typeface="Arial Regular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Durable Medical Equipment</a:t>
                      </a:r>
                    </a:p>
                  </a:txBody>
                  <a:tcPr marL="85058" marR="85058" marT="43331" marB="433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5E6263"/>
                          </a:solidFill>
                        </a:rPr>
                        <a:t>80% after Deductible</a:t>
                      </a:r>
                    </a:p>
                  </a:txBody>
                  <a:tcPr marL="55510" marR="5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5E6263"/>
                          </a:solidFill>
                        </a:rPr>
                        <a:t>100% after Deductible</a:t>
                      </a:r>
                    </a:p>
                  </a:txBody>
                  <a:tcPr marL="55510" marR="5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626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100% after Deductible</a:t>
                      </a:r>
                    </a:p>
                  </a:txBody>
                  <a:tcPr marL="55510" marR="5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626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100% after Deductible</a:t>
                      </a:r>
                    </a:p>
                  </a:txBody>
                  <a:tcPr marL="55510" marR="5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1764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B392C2B-FFA7-250F-E2CA-5F58C9649BA7}"/>
              </a:ext>
            </a:extLst>
          </p:cNvPr>
          <p:cNvSpPr txBox="1"/>
          <p:nvPr/>
        </p:nvSpPr>
        <p:spPr>
          <a:xfrm>
            <a:off x="1118191" y="976423"/>
            <a:ext cx="84465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 Regular"/>
                <a:cs typeface="Arial"/>
              </a:rPr>
              <a:t>Replace with your entity's 2024 plans</a:t>
            </a:r>
            <a:r>
              <a:rPr lang="en-US" sz="2800">
                <a:latin typeface="Arial Regular"/>
                <a:cs typeface="Arial"/>
              </a:rPr>
              <a:t>: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16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3463">
        <p:fade/>
      </p:transition>
    </mc:Choice>
    <mc:Fallback xmlns="">
      <p:transition advTm="2346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Pharmacy Benefits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CAA396-E977-4DC9-9A57-AE01020E360D}"/>
              </a:ext>
            </a:extLst>
          </p:cNvPr>
          <p:cNvSpPr/>
          <p:nvPr/>
        </p:nvSpPr>
        <p:spPr>
          <a:xfrm rot="16200000">
            <a:off x="178579" y="6277808"/>
            <a:ext cx="36576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5EBE15D-3D90-AC84-F712-D831A9E19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79502"/>
              </p:ext>
            </p:extLst>
          </p:nvPr>
        </p:nvGraphicFramePr>
        <p:xfrm>
          <a:off x="986968" y="1354455"/>
          <a:ext cx="10218063" cy="494581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71148">
                  <a:extLst>
                    <a:ext uri="{9D8B030D-6E8A-4147-A177-3AD203B41FA5}">
                      <a16:colId xmlns:a16="http://schemas.microsoft.com/office/drawing/2014/main" val="52150466"/>
                    </a:ext>
                  </a:extLst>
                </a:gridCol>
                <a:gridCol w="2181101">
                  <a:extLst>
                    <a:ext uri="{9D8B030D-6E8A-4147-A177-3AD203B41FA5}">
                      <a16:colId xmlns:a16="http://schemas.microsoft.com/office/drawing/2014/main" val="1115606373"/>
                    </a:ext>
                  </a:extLst>
                </a:gridCol>
                <a:gridCol w="2155112">
                  <a:extLst>
                    <a:ext uri="{9D8B030D-6E8A-4147-A177-3AD203B41FA5}">
                      <a16:colId xmlns:a16="http://schemas.microsoft.com/office/drawing/2014/main" val="1815598788"/>
                    </a:ext>
                  </a:extLst>
                </a:gridCol>
                <a:gridCol w="2111523">
                  <a:extLst>
                    <a:ext uri="{9D8B030D-6E8A-4147-A177-3AD203B41FA5}">
                      <a16:colId xmlns:a16="http://schemas.microsoft.com/office/drawing/2014/main" val="882781202"/>
                    </a:ext>
                  </a:extLst>
                </a:gridCol>
                <a:gridCol w="1999179">
                  <a:extLst>
                    <a:ext uri="{9D8B030D-6E8A-4147-A177-3AD203B41FA5}">
                      <a16:colId xmlns:a16="http://schemas.microsoft.com/office/drawing/2014/main" val="1214600000"/>
                    </a:ext>
                  </a:extLst>
                </a:gridCol>
              </a:tblGrid>
              <a:tr h="1079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$300 Deductible Plan</a:t>
                      </a:r>
                    </a:p>
                    <a:p>
                      <a:endParaRPr lang="en-US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Smart Plan 1- $1,500-100 HSA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Smart Plan 3- $3,000-100% HSA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algn="ctr"/>
                      <a:endParaRPr lang="en-US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Tahoma" pitchFamily="34" charset="0"/>
                          <a:cs typeface="Arial" panose="020B0604020202020204" pitchFamily="34" charset="0"/>
                          <a:sym typeface="Arial" charset="0"/>
                        </a:rPr>
                        <a:t>Smart Plan 5- $3,850-100% HSA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old"/>
                        <a:ea typeface="Tahoma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algn="ctr"/>
                      <a:endParaRPr lang="en-US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49052"/>
                  </a:ext>
                </a:extLst>
              </a:tr>
              <a:tr h="642984">
                <a:tc>
                  <a:txBody>
                    <a:bodyPr/>
                    <a:lstStyle/>
                    <a:p>
                      <a:r>
                        <a:rPr lang="en-US" sz="1800"/>
                        <a:t>Generic formulary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$15 copay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100% after deductible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100% after deductible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100% after deductible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232488"/>
                  </a:ext>
                </a:extLst>
              </a:tr>
              <a:tr h="642984">
                <a:tc>
                  <a:txBody>
                    <a:bodyPr/>
                    <a:lstStyle/>
                    <a:p>
                      <a:r>
                        <a:rPr lang="en-US" sz="1800"/>
                        <a:t>Brand formulary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$15 copay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100% after deductible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100% after deductible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100% after deductible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837764"/>
                  </a:ext>
                </a:extLst>
              </a:tr>
              <a:tr h="636515">
                <a:tc>
                  <a:txBody>
                    <a:bodyPr/>
                    <a:lstStyle/>
                    <a:p>
                      <a:r>
                        <a:rPr lang="en-US" sz="1800"/>
                        <a:t>Non-formulary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$30 copay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 coverage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 coverage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 coverage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64471"/>
                  </a:ext>
                </a:extLst>
              </a:tr>
              <a:tr h="642984">
                <a:tc>
                  <a:txBody>
                    <a:bodyPr/>
                    <a:lstStyle/>
                    <a:p>
                      <a:r>
                        <a:rPr lang="en-US" sz="1800"/>
                        <a:t>Preventive generic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$0 copay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$0 copay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$0 copay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227992"/>
                  </a:ext>
                </a:extLst>
              </a:tr>
              <a:tr h="642984">
                <a:tc>
                  <a:txBody>
                    <a:bodyPr/>
                    <a:lstStyle/>
                    <a:p>
                      <a:r>
                        <a:rPr lang="en-US" sz="1800"/>
                        <a:t>Preventive brand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$50 copay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$50 copay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$50 copay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3857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BD85D07-590D-FD31-298E-2D8015F00C03}"/>
              </a:ext>
            </a:extLst>
          </p:cNvPr>
          <p:cNvSpPr txBox="1"/>
          <p:nvPr/>
        </p:nvSpPr>
        <p:spPr>
          <a:xfrm>
            <a:off x="1559785" y="1031289"/>
            <a:ext cx="83471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 Regular"/>
                <a:cs typeface="Arial"/>
              </a:rPr>
              <a:t>Replace with your entity's 2024 plans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7118">
        <p:fade/>
      </p:transition>
    </mc:Choice>
    <mc:Fallback xmlns="">
      <p:transition advTm="6711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Prescription coverage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F0D4B-0B6B-D64E-B70D-37957BEA1439}"/>
              </a:ext>
            </a:extLst>
          </p:cNvPr>
          <p:cNvSpPr txBox="1"/>
          <p:nvPr/>
        </p:nvSpPr>
        <p:spPr>
          <a:xfrm>
            <a:off x="281137" y="1491910"/>
            <a:ext cx="733386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Arial Regular"/>
              </a:rPr>
              <a:t>Check your formulary to understand your costs and get support if your medicine isn’t working for you.</a:t>
            </a:r>
          </a:p>
          <a:p>
            <a:endParaRPr lang="en-US">
              <a:latin typeface="Arial Regular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D0D7A2-3341-E642-84B8-7C9FCAC4D6EA}"/>
              </a:ext>
            </a:extLst>
          </p:cNvPr>
          <p:cNvSpPr/>
          <p:nvPr/>
        </p:nvSpPr>
        <p:spPr>
          <a:xfrm rot="16200000">
            <a:off x="178579" y="6277808"/>
            <a:ext cx="36576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17B1AA-34C0-0A4C-8DCA-C4AE125138B0}"/>
              </a:ext>
            </a:extLst>
          </p:cNvPr>
          <p:cNvSpPr txBox="1"/>
          <p:nvPr/>
        </p:nvSpPr>
        <p:spPr>
          <a:xfrm>
            <a:off x="485294" y="6144265"/>
            <a:ext cx="667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 Bold"/>
                <a:cs typeface="Arial" panose="020B0604020202020204" pitchFamily="34" charset="0"/>
              </a:rPr>
              <a:t>healthpartners.com/</a:t>
            </a:r>
            <a:r>
              <a:rPr lang="en-US" b="1">
                <a:solidFill>
                  <a:schemeClr val="accent5"/>
                </a:solidFill>
                <a:latin typeface="Arial Bold"/>
                <a:cs typeface="Arial" panose="020B0604020202020204" pitchFamily="34" charset="0"/>
              </a:rPr>
              <a:t>pharmacy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15150" y="4189696"/>
            <a:ext cx="1843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 Regular"/>
                <a:cs typeface="Arial" panose="020B0604020202020204" pitchFamily="34" charset="0"/>
              </a:rPr>
              <a:t>Preventive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75134" y="4189696"/>
            <a:ext cx="210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 Regular"/>
                <a:cs typeface="Arial" panose="020B0604020202020204" pitchFamily="34" charset="0"/>
              </a:rPr>
              <a:t>Not covered on your plans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7825" y="4189696"/>
            <a:ext cx="1799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 Regular"/>
                <a:cs typeface="Arial" panose="020B0604020202020204" pitchFamily="34" charset="0"/>
              </a:rPr>
              <a:t>Covered</a:t>
            </a:r>
          </a:p>
          <a:p>
            <a:pPr algn="ctr"/>
            <a:r>
              <a:rPr lang="en-US" sz="2000" i="1">
                <a:latin typeface="Arial Regular"/>
                <a:cs typeface="Arial" panose="020B0604020202020204" pitchFamily="34" charset="0"/>
              </a:rPr>
              <a:t>On formulary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828FE-6C71-8945-9C49-B1CDF0DC5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117" y="2862382"/>
            <a:ext cx="1095871" cy="1095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FFFD5C-07AF-1E4B-BA02-B0B1D0542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073" y="2862382"/>
            <a:ext cx="1097282" cy="1097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CCA7FC-C490-3E44-8DBE-14D97CD59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8279" y="2862382"/>
            <a:ext cx="1097282" cy="1097280"/>
          </a:xfrm>
          <a:prstGeom prst="rect">
            <a:avLst/>
          </a:prstGeom>
        </p:spPr>
      </p:pic>
      <p:sp>
        <p:nvSpPr>
          <p:cNvPr id="2" name="Flowchart: Connector 1" descr="P&#10;">
            <a:extLst>
              <a:ext uri="{FF2B5EF4-FFF2-40B4-BE49-F238E27FC236}">
                <a16:creationId xmlns:a16="http://schemas.microsoft.com/office/drawing/2014/main" id="{F8816DAC-CA6E-46D6-8150-AC60BF87031F}"/>
              </a:ext>
            </a:extLst>
          </p:cNvPr>
          <p:cNvSpPr/>
          <p:nvPr/>
        </p:nvSpPr>
        <p:spPr>
          <a:xfrm>
            <a:off x="9088279" y="2862382"/>
            <a:ext cx="1127604" cy="1095869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6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8024">
        <p:fade/>
      </p:transition>
    </mc:Choice>
    <mc:Fallback xmlns="">
      <p:transition advTm="6802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Medicine delivered to your door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A189DB-09EC-C442-9166-10B235A42E4D}"/>
              </a:ext>
            </a:extLst>
          </p:cNvPr>
          <p:cNvSpPr txBox="1"/>
          <p:nvPr/>
        </p:nvSpPr>
        <p:spPr>
          <a:xfrm>
            <a:off x="281136" y="1491910"/>
            <a:ext cx="78399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Arial Regular"/>
              </a:rPr>
              <a:t>Skip the trip to the pharmacy. Get your prescriptions mailed to your home.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F5BD4-4819-D947-9FC2-B82BB46916E0}"/>
              </a:ext>
            </a:extLst>
          </p:cNvPr>
          <p:cNvSpPr txBox="1"/>
          <p:nvPr/>
        </p:nvSpPr>
        <p:spPr>
          <a:xfrm>
            <a:off x="1302543" y="2884017"/>
            <a:ext cx="6004419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ts val="2000"/>
              </a:lnSpc>
              <a:spcAft>
                <a:spcPts val="15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1600">
                <a:latin typeface="Arial Regular"/>
                <a:cs typeface="Arial" panose="020B0604020202020204" pitchFamily="34" charset="0"/>
              </a:rPr>
              <a:t>You’ll never pay for standard shipping.  </a:t>
            </a:r>
          </a:p>
          <a:p>
            <a:pPr marL="342900" indent="-342900">
              <a:lnSpc>
                <a:spcPts val="2000"/>
              </a:lnSpc>
              <a:spcAft>
                <a:spcPts val="15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1600">
                <a:latin typeface="Arial Regular"/>
                <a:cs typeface="Arial" panose="020B0604020202020204" pitchFamily="34" charset="0"/>
              </a:rPr>
              <a:t>Refilling your medicine online or with our mobile app is easy. </a:t>
            </a:r>
          </a:p>
          <a:p>
            <a:pPr marL="342900" indent="-342900">
              <a:lnSpc>
                <a:spcPts val="2000"/>
              </a:lnSpc>
              <a:spcAft>
                <a:spcPts val="15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1600">
                <a:latin typeface="Arial Regular"/>
                <a:cs typeface="Arial" panose="020B0604020202020204" pitchFamily="34" charset="0"/>
              </a:rPr>
              <a:t>All orders are sent in a tamper resistant, plain package to make it more private. </a:t>
            </a:r>
          </a:p>
          <a:p>
            <a:pPr marL="342900" indent="-342900">
              <a:lnSpc>
                <a:spcPts val="2000"/>
              </a:lnSpc>
              <a:spcAft>
                <a:spcPts val="15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1600">
                <a:latin typeface="Arial Regular"/>
                <a:cs typeface="Arial" panose="020B0604020202020204" pitchFamily="34" charset="0"/>
              </a:rPr>
              <a:t>Safety is important to us. You’ll get the best quality medicine.</a:t>
            </a:r>
          </a:p>
          <a:p>
            <a:pPr marL="342900" indent="-342900">
              <a:lnSpc>
                <a:spcPts val="2000"/>
              </a:lnSpc>
              <a:spcAft>
                <a:spcPts val="15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1600">
                <a:latin typeface="Arial Regular"/>
                <a:cs typeface="Arial" panose="020B0604020202020204" pitchFamily="34" charset="0"/>
              </a:rPr>
              <a:t>You'll get your medicine delivered within seven to ten days.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AC7EE5-2D9C-D046-9841-C926C4A1D3F3}"/>
              </a:ext>
            </a:extLst>
          </p:cNvPr>
          <p:cNvSpPr/>
          <p:nvPr/>
        </p:nvSpPr>
        <p:spPr>
          <a:xfrm>
            <a:off x="1312179" y="2321622"/>
            <a:ext cx="5906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402F"/>
                </a:solidFill>
                <a:latin typeface="Arial Bold"/>
                <a:cs typeface="Arial" panose="020B0604020202020204" pitchFamily="34" charset="0"/>
              </a:rPr>
              <a:t>Five great things about mail order: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1D8459-D2A3-D949-89F4-6CE9AEF70E52}"/>
              </a:ext>
            </a:extLst>
          </p:cNvPr>
          <p:cNvSpPr txBox="1"/>
          <p:nvPr/>
        </p:nvSpPr>
        <p:spPr>
          <a:xfrm>
            <a:off x="494870" y="6117788"/>
            <a:ext cx="886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chemeClr val="tx2"/>
                </a:solidFill>
                <a:latin typeface="Arial Bold"/>
                <a:cs typeface="Arial" panose="020B0604020202020204" pitchFamily="34" charset="0"/>
              </a:rPr>
              <a:t>healthpartners.com</a:t>
            </a:r>
            <a:r>
              <a:rPr lang="en-US" b="1">
                <a:solidFill>
                  <a:schemeClr val="tx2"/>
                </a:solidFill>
                <a:latin typeface="Arial Bold"/>
                <a:cs typeface="Arial" panose="020B0604020202020204" pitchFamily="34" charset="0"/>
              </a:rPr>
              <a:t>/</a:t>
            </a:r>
            <a:r>
              <a:rPr lang="en-US" b="1" err="1">
                <a:solidFill>
                  <a:srgbClr val="7EC352"/>
                </a:solidFill>
                <a:latin typeface="Arial Bold"/>
                <a:cs typeface="Arial" panose="020B0604020202020204" pitchFamily="34" charset="0"/>
              </a:rPr>
              <a:t>mailorder</a:t>
            </a:r>
            <a:endParaRPr lang="en-US" b="1">
              <a:solidFill>
                <a:srgbClr val="7EC352"/>
              </a:solidFill>
              <a:latin typeface="Arial Bold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DD5B84-618E-5141-8DD1-DFA3270F0325}"/>
              </a:ext>
            </a:extLst>
          </p:cNvPr>
          <p:cNvSpPr/>
          <p:nvPr/>
        </p:nvSpPr>
        <p:spPr>
          <a:xfrm rot="16200000">
            <a:off x="178579" y="6277808"/>
            <a:ext cx="36576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C77FE2-7961-2142-8512-71342C22904B}"/>
              </a:ext>
            </a:extLst>
          </p:cNvPr>
          <p:cNvGrpSpPr/>
          <p:nvPr/>
        </p:nvGrpSpPr>
        <p:grpSpPr>
          <a:xfrm>
            <a:off x="7715846" y="2227969"/>
            <a:ext cx="3087987" cy="3106731"/>
            <a:chOff x="7874874" y="2185741"/>
            <a:chExt cx="2569008" cy="25690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7F007DE-CFC5-F345-8B6B-8BBAAFBC6D02}"/>
                </a:ext>
              </a:extLst>
            </p:cNvPr>
            <p:cNvSpPr/>
            <p:nvPr/>
          </p:nvSpPr>
          <p:spPr>
            <a:xfrm>
              <a:off x="7874874" y="2185741"/>
              <a:ext cx="2569008" cy="256900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D1E6A8-6867-5544-AEDB-A20FC1D720A8}"/>
                </a:ext>
              </a:extLst>
            </p:cNvPr>
            <p:cNvSpPr txBox="1"/>
            <p:nvPr/>
          </p:nvSpPr>
          <p:spPr>
            <a:xfrm>
              <a:off x="8065226" y="3330267"/>
              <a:ext cx="2188301" cy="2799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  <a:latin typeface="Arial Regular"/>
              </a:endParaRPr>
            </a:p>
          </p:txBody>
        </p:sp>
      </p:grpSp>
      <p:pic>
        <p:nvPicPr>
          <p:cNvPr id="2050" name="Picture 2" descr="Welldyne Logo">
            <a:extLst>
              <a:ext uri="{FF2B5EF4-FFF2-40B4-BE49-F238E27FC236}">
                <a16:creationId xmlns:a16="http://schemas.microsoft.com/office/drawing/2014/main" id="{801FB091-3ECC-412C-B17C-7D3A2AC7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51" y="2909742"/>
            <a:ext cx="2630371" cy="14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9895">
        <p:fade/>
      </p:transition>
    </mc:Choice>
    <mc:Fallback xmlns="">
      <p:transition advTm="2989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40803969"/>
  <p:tag name="SAVOCOMPONENTID" val="968c0120-53e0-4c30-80f0-b693f202c2e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40803969"/>
  <p:tag name="SAVOCOMPONENTID" val="dafe344a-6e01-4a5b-9ed9-7073a3e3550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40803969"/>
  <p:tag name="SAVOCOMPONENTID" val="013eb5c4-b29f-43a7-8218-0702c3e2f55d"/>
</p:tagLst>
</file>

<file path=ppt/theme/theme1.xml><?xml version="1.0" encoding="utf-8"?>
<a:theme xmlns:a="http://schemas.openxmlformats.org/drawingml/2006/main" name="1_Office Theme">
  <a:themeElements>
    <a:clrScheme name="HealthPartners">
      <a:dk1>
        <a:srgbClr val="212020"/>
      </a:dk1>
      <a:lt1>
        <a:srgbClr val="FFFFFF"/>
      </a:lt1>
      <a:dk2>
        <a:srgbClr val="868A8E"/>
      </a:dk2>
      <a:lt2>
        <a:srgbClr val="C7C8C8"/>
      </a:lt2>
      <a:accent1>
        <a:srgbClr val="5F489C"/>
      </a:accent1>
      <a:accent2>
        <a:srgbClr val="B25EA4"/>
      </a:accent2>
      <a:accent3>
        <a:srgbClr val="36C3DB"/>
      </a:accent3>
      <a:accent4>
        <a:srgbClr val="A1DBEC"/>
      </a:accent4>
      <a:accent5>
        <a:srgbClr val="7EC352"/>
      </a:accent5>
      <a:accent6>
        <a:srgbClr val="00A650"/>
      </a:accent6>
      <a:hlink>
        <a:srgbClr val="0563C1"/>
      </a:hlink>
      <a:folHlink>
        <a:srgbClr val="EF41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1396</Words>
  <Application>Microsoft Office PowerPoint</Application>
  <PresentationFormat>Widescreen</PresentationFormat>
  <Paragraphs>265</Paragraphs>
  <Slides>23</Slides>
  <Notes>23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PowerPoint Presentation</vt:lpstr>
      <vt:lpstr>Today, you’ll…</vt:lpstr>
      <vt:lpstr>Summary of changes effective in 2024</vt:lpstr>
      <vt:lpstr>Open Access network</vt:lpstr>
      <vt:lpstr>Insert Plan options for member </vt:lpstr>
      <vt:lpstr>Plan options cont. Example</vt:lpstr>
      <vt:lpstr>Pharmacy Benefits Example</vt:lpstr>
      <vt:lpstr>Prescription coverage</vt:lpstr>
      <vt:lpstr>Medicine delivered to your door</vt:lpstr>
      <vt:lpstr>Find the best plan with Plan for MeSM</vt:lpstr>
      <vt:lpstr>Additional Benefits</vt:lpstr>
      <vt:lpstr>What is the ‘Top care, top value’ program?</vt:lpstr>
      <vt:lpstr>Top Value Reward Card Program</vt:lpstr>
      <vt:lpstr>Omada</vt:lpstr>
      <vt:lpstr>Find balance with everyday support</vt:lpstr>
      <vt:lpstr>Personal nurse support</vt:lpstr>
      <vt:lpstr>Move more with Wellbeats</vt:lpstr>
      <vt:lpstr>MyStrength</vt:lpstr>
      <vt:lpstr>Healthy Discounts – Featured Program</vt:lpstr>
      <vt:lpstr>PowerPoint Presentation</vt:lpstr>
      <vt:lpstr>PowerPoint Presentation</vt:lpstr>
      <vt:lpstr>Let’s keep in touch</vt:lpstr>
      <vt:lpstr>We look forward to supporting you…..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Chelsea Ornelas</cp:lastModifiedBy>
  <cp:revision>2</cp:revision>
  <cp:lastPrinted>2019-08-15T16:11:28Z</cp:lastPrinted>
  <dcterms:created xsi:type="dcterms:W3CDTF">2019-06-11T17:43:11Z</dcterms:created>
  <dcterms:modified xsi:type="dcterms:W3CDTF">2023-09-15T16:00:44Z</dcterms:modified>
</cp:coreProperties>
</file>