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8"/>
  </p:sldMasterIdLst>
  <p:notesMasterIdLst>
    <p:notesMasterId r:id="rId13"/>
  </p:notesMasterIdLst>
  <p:handoutMasterIdLst>
    <p:handoutMasterId r:id="rId14"/>
  </p:handoutMasterIdLst>
  <p:sldIdLst>
    <p:sldId id="533" r:id="rId9"/>
    <p:sldId id="496" r:id="rId10"/>
    <p:sldId id="436" r:id="rId11"/>
    <p:sldId id="490" r:id="rId12"/>
  </p:sldIdLst>
  <p:sldSz cx="12192000" cy="6858000"/>
  <p:notesSz cx="9144000" cy="6858000"/>
  <p:custDataLst>
    <p:custData r:id="rId4"/>
    <p:custData r:id="rId3"/>
    <p:custData r:id="rId1"/>
    <p:custData r:id="rId2"/>
    <p:custData r:id="rId7"/>
    <p:custData r:id="rId6"/>
    <p:custData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05A"/>
    <a:srgbClr val="36C3DB"/>
    <a:srgbClr val="00402F"/>
    <a:srgbClr val="7EC352"/>
    <a:srgbClr val="1776B5"/>
    <a:srgbClr val="291E60"/>
    <a:srgbClr val="60489D"/>
    <a:srgbClr val="EF426D"/>
    <a:srgbClr val="222021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 autoAdjust="0"/>
    <p:restoredTop sz="46679" autoAdjust="0"/>
  </p:normalViewPr>
  <p:slideViewPr>
    <p:cSldViewPr snapToGrid="0" snapToObjects="1" showGuides="1">
      <p:cViewPr varScale="1">
        <p:scale>
          <a:sx n="34" d="100"/>
          <a:sy n="34" d="100"/>
        </p:scale>
        <p:origin x="205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33AC06B-CA71-9642-9C6D-C35390FA2C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CA092B-A644-EF49-91CE-FDF1E0163B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F75E3-DCDE-EA4F-B164-48873368BA5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2001DD-C83F-E64A-9C30-276C43F98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2B9FA9-36A0-AE4F-BC18-ECBB494706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FD7B5-E355-7042-A933-89F7D9750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8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B053-79E6-CC48-BD95-EEAAB69FE8E5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EF15-5609-C848-B62A-20DC87DAC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r>
              <a:rPr lang="en-US" baseline="0" dirty="0" smtClean="0"/>
              <a:t> My name is Amanda Fairbanks and I am he Account Manager that works with the </a:t>
            </a:r>
            <a:r>
              <a:rPr lang="en-US" baseline="0" dirty="0" err="1" smtClean="0"/>
              <a:t>Sourcewell</a:t>
            </a:r>
            <a:r>
              <a:rPr lang="en-US" baseline="0" dirty="0" smtClean="0"/>
              <a:t> pool at HealthPartners. Today I want to take a couple of minutes to talk about telemedicine services that are available to you as a HealthPartners member. So lets get started!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2D753-5CDC-494F-860E-9ED665ABDD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9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Lets talk about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virtuwell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Virtuwell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online clinic that treats more than 60 common conditions. So think of conditions like Pink eye, sinus infection, allergies, and much more. You can Save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and money by getting treated right from your smartphone, tablet or computer. Your plan has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options than just going into the clinic.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why do I love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virtuwell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Virtuwell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(online questionnaire)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99% of Virtuwell users say it's simple and 98% highly recommend it. Answer a few questions at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virtuwell.com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anytime,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anywhere to get a treatment plan for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are experiencing.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about one hour, get a treatment plan 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prescription sent directly to the pharmacy of your choosing (if needed). You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save an average of 2.5 hours by using Virtuwell and avoiding in-person visits.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Guaranteed.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You’re only charged if Virtuwell can treat you, plus unlimited follow-up calls about your treatment are free. If you need to come in person, we will let you know, but it's not usually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Affordable.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Currently, a visit is $54, starting on January 1, 2021 the price of the visit will increase to $59 per visit.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just a few main reasons why I love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virtuwell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Head to virtuwell.com to check it out today.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5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telemedicine service I want to talk about is Doctor on Demand. There are many similarities between doctor on demand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virtuwell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they do differ slightly.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why would I recommend Doctor on Demand? Well there are a couple of reasons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Doctor On Demand (video chat)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Convenient.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started when and where it works for you at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doctorondemand.com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Doctor on demand has video capabilities so the device you are using should have video.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Quick.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a doctor in minutes. Live video visits include assessment, diagnosis and prescriptions when necessary.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Affordable.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visit to treat conditions like colds, the flu and allergies costs $59 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depending on the service and amount of time needed for the visit*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*The cost for behavioral health services varies depending on the services provided and duration of service.</a:t>
            </a:r>
          </a:p>
        </p:txBody>
      </p:sp>
    </p:spTree>
    <p:extLst>
      <p:ext uri="{BB962C8B-B14F-4D97-AF65-F5344CB8AC3E}">
        <p14:creationId xmlns:p14="http://schemas.microsoft.com/office/powerpoint/2010/main" val="193241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wrap</a:t>
            </a:r>
            <a:r>
              <a:rPr lang="en-US" baseline="0" dirty="0" smtClean="0"/>
              <a:t> up, I wanted to mention that </a:t>
            </a:r>
            <a:r>
              <a:rPr lang="en-US" dirty="0" smtClean="0"/>
              <a:t>There</a:t>
            </a:r>
            <a:r>
              <a:rPr lang="en-US" baseline="0" dirty="0" smtClean="0"/>
              <a:t> may be other telehealth options available to you through your local clinic due to Coronavirus and the shift in care it has brought. </a:t>
            </a:r>
            <a:r>
              <a:rPr lang="en-US" dirty="0" smtClean="0"/>
              <a:t>As</a:t>
            </a:r>
            <a:r>
              <a:rPr lang="en-US" baseline="0" dirty="0" smtClean="0"/>
              <a:t> a reminder, </a:t>
            </a:r>
            <a:r>
              <a:rPr lang="en-US" baseline="0" dirty="0" err="1" smtClean="0"/>
              <a:t>Sourcewell</a:t>
            </a:r>
            <a:r>
              <a:rPr lang="en-US" baseline="0" dirty="0" smtClean="0"/>
              <a:t> offers 1 free telehealth visit for the time period of 4/1/20-12/31/20 so if you feel that you need to see a doctor, you can always start with </a:t>
            </a:r>
            <a:r>
              <a:rPr lang="en-US" baseline="0" dirty="0" err="1" smtClean="0"/>
              <a:t>virtuwell</a:t>
            </a:r>
            <a:r>
              <a:rPr lang="en-US" baseline="0" dirty="0" smtClean="0"/>
              <a:t> or doctor on demand. If they cannot treat your needs, call your local clinic to see if they have telehealth services available.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call member services with any additional questions you may have regarding your benefits or questions about these services. Thanks for </a:t>
            </a:r>
            <a:r>
              <a:rPr lang="en-US" baseline="0" dirty="0" err="1" smtClean="0"/>
              <a:t>yoru</a:t>
            </a:r>
            <a:r>
              <a:rPr lang="en-US" baseline="0" dirty="0" smtClean="0"/>
              <a:t> time today.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EEF15-5609-C848-B62A-20DC87DAC0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bin-TitleSlide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A9E2C9-6674-D041-BC77-C00380E2476D}"/>
              </a:ext>
            </a:extLst>
          </p:cNvPr>
          <p:cNvSpPr/>
          <p:nvPr userDrawn="1"/>
        </p:nvSpPr>
        <p:spPr>
          <a:xfrm>
            <a:off x="11430000" y="6121277"/>
            <a:ext cx="762000" cy="73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1E58F73-76E9-1A46-853B-E9B97A66E4F3}"/>
              </a:ext>
            </a:extLst>
          </p:cNvPr>
          <p:cNvSpPr/>
          <p:nvPr userDrawn="1"/>
        </p:nvSpPr>
        <p:spPr>
          <a:xfrm>
            <a:off x="2939672" y="1671485"/>
            <a:ext cx="923052" cy="923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C862ABF-5D70-0143-A625-3A5A5F834941}"/>
              </a:ext>
            </a:extLst>
          </p:cNvPr>
          <p:cNvSpPr/>
          <p:nvPr userDrawn="1"/>
        </p:nvSpPr>
        <p:spPr>
          <a:xfrm>
            <a:off x="4159813" y="1671485"/>
            <a:ext cx="923052" cy="9230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0E62C58-1127-AA4E-ADE0-91562CB9DAC7}"/>
              </a:ext>
            </a:extLst>
          </p:cNvPr>
          <p:cNvSpPr/>
          <p:nvPr userDrawn="1"/>
        </p:nvSpPr>
        <p:spPr>
          <a:xfrm>
            <a:off x="4159813" y="2904180"/>
            <a:ext cx="923052" cy="923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577B41-4D58-0C4E-8E6C-D61E257D0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51321" r="20860" b="8029"/>
          <a:stretch/>
        </p:blipFill>
        <p:spPr>
          <a:xfrm>
            <a:off x="2938707" y="2836028"/>
            <a:ext cx="984294" cy="100492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6EED01-2E5F-274D-9E86-5D31E72AF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8" t="28203" r="18506" b="46969"/>
          <a:stretch/>
        </p:blipFill>
        <p:spPr>
          <a:xfrm>
            <a:off x="5584044" y="1633177"/>
            <a:ext cx="4550556" cy="2175728"/>
          </a:xfrm>
          <a:prstGeom prst="roundRect">
            <a:avLst>
              <a:gd name="adj" fmla="val 50000"/>
            </a:avLst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646D3BC6-992C-E541-B610-E80989060F7B}"/>
              </a:ext>
            </a:extLst>
          </p:cNvPr>
          <p:cNvSpPr/>
          <p:nvPr userDrawn="1"/>
        </p:nvSpPr>
        <p:spPr>
          <a:xfrm rot="18900000">
            <a:off x="9484360" y="1219348"/>
            <a:ext cx="3016110" cy="3016110"/>
          </a:xfrm>
          <a:custGeom>
            <a:avLst/>
            <a:gdLst>
              <a:gd name="connsiteX0" fmla="*/ 3016110 w 3016110"/>
              <a:gd name="connsiteY0" fmla="*/ 0 h 3016110"/>
              <a:gd name="connsiteX1" fmla="*/ 3016110 w 3016110"/>
              <a:gd name="connsiteY1" fmla="*/ 1696469 h 3016110"/>
              <a:gd name="connsiteX2" fmla="*/ 1696469 w 3016110"/>
              <a:gd name="connsiteY2" fmla="*/ 3016110 h 3016110"/>
              <a:gd name="connsiteX3" fmla="*/ 0 w 3016110"/>
              <a:gd name="connsiteY3" fmla="*/ 3016110 h 3016110"/>
              <a:gd name="connsiteX4" fmla="*/ 0 w 3016110"/>
              <a:gd name="connsiteY4" fmla="*/ 1721133 h 3016110"/>
              <a:gd name="connsiteX5" fmla="*/ 1721133 w 3016110"/>
              <a:gd name="connsiteY5" fmla="*/ 1721133 h 3016110"/>
              <a:gd name="connsiteX6" fmla="*/ 1721133 w 3016110"/>
              <a:gd name="connsiteY6" fmla="*/ 0 h 30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6110" h="3016110">
                <a:moveTo>
                  <a:pt x="3016110" y="0"/>
                </a:moveTo>
                <a:lnTo>
                  <a:pt x="3016110" y="1696469"/>
                </a:lnTo>
                <a:lnTo>
                  <a:pt x="1696469" y="3016110"/>
                </a:lnTo>
                <a:lnTo>
                  <a:pt x="0" y="3016110"/>
                </a:lnTo>
                <a:lnTo>
                  <a:pt x="0" y="1721133"/>
                </a:lnTo>
                <a:lnTo>
                  <a:pt x="1721133" y="1721133"/>
                </a:lnTo>
                <a:lnTo>
                  <a:pt x="1721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3F5745AE-FBF8-124A-B4B1-F6F6978691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43948" y="1673257"/>
            <a:ext cx="2167698" cy="2167698"/>
          </a:xfrm>
          <a:prstGeom prst="teardrop">
            <a:avLst/>
          </a:prstGeom>
          <a:solidFill>
            <a:schemeClr val="accent1"/>
          </a:solidFill>
        </p:spPr>
        <p:txBody>
          <a:bodyPr vert="vert"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2021 Open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</a:rPr>
              <a:t>Enrollment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442325" y="6121277"/>
            <a:ext cx="3368675" cy="435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/>
            </a:lvl1pPr>
          </a:lstStyle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solidFill>
                  <a:srgbClr val="212020"/>
                </a:solidFill>
                <a:latin typeface="Arial Regular"/>
              </a:rPr>
              <a:t>Additional text, as needed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24DD4A6-95A0-E94D-87BF-E6E6DC3165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8" y="5765859"/>
            <a:ext cx="1940023" cy="7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-TransitionSlide-Green">
    <p:bg>
      <p:bgPr>
        <a:solidFill>
          <a:srgbClr val="00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A50D6E-8304-1D45-8CE5-15DC2716B6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 dirty="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-TransitionSlide-Blue">
    <p:bg>
      <p:bgPr>
        <a:solidFill>
          <a:srgbClr val="177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AFD2EB-F09A-DC49-B6F4-6BE8C6DB0D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 dirty="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DB580E-C8C4-2D40-9582-8AB8387FF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110" y="6384044"/>
            <a:ext cx="1712738" cy="3140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663617-CF49-9B47-B636-507E649F1E95}"/>
              </a:ext>
            </a:extLst>
          </p:cNvPr>
          <p:cNvSpPr/>
          <p:nvPr userDrawn="1"/>
        </p:nvSpPr>
        <p:spPr>
          <a:xfrm>
            <a:off x="344633" y="609670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663617-CF49-9B47-B636-507E649F1E95}"/>
              </a:ext>
            </a:extLst>
          </p:cNvPr>
          <p:cNvSpPr/>
          <p:nvPr userDrawn="1"/>
        </p:nvSpPr>
        <p:spPr>
          <a:xfrm>
            <a:off x="344633" y="609670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C7F041-0EA8-1E42-BE7B-4021AC6EF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431" y="5715000"/>
            <a:ext cx="2421521" cy="9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663617-CF49-9B47-B636-507E649F1E95}"/>
              </a:ext>
            </a:extLst>
          </p:cNvPr>
          <p:cNvSpPr/>
          <p:nvPr userDrawn="1"/>
        </p:nvSpPr>
        <p:spPr>
          <a:xfrm>
            <a:off x="344633" y="609670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3BE8A3-26CF-6E43-A6E6-8A8C8A997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1760" y="6382595"/>
            <a:ext cx="1712738" cy="3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BB07ACF7-7EFE-2B4E-A77A-06B72A34C1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8845" y="364913"/>
            <a:ext cx="1600382" cy="1600382"/>
          </a:xfrm>
          <a:custGeom>
            <a:avLst/>
            <a:gdLst>
              <a:gd name="connsiteX0" fmla="*/ 800191 w 1600382"/>
              <a:gd name="connsiteY0" fmla="*/ 0 h 1600382"/>
              <a:gd name="connsiteX1" fmla="*/ 1600382 w 1600382"/>
              <a:gd name="connsiteY1" fmla="*/ 800191 h 1600382"/>
              <a:gd name="connsiteX2" fmla="*/ 800191 w 1600382"/>
              <a:gd name="connsiteY2" fmla="*/ 1600382 h 1600382"/>
              <a:gd name="connsiteX3" fmla="*/ 0 w 1600382"/>
              <a:gd name="connsiteY3" fmla="*/ 800191 h 1600382"/>
              <a:gd name="connsiteX4" fmla="*/ 800191 w 1600382"/>
              <a:gd name="connsiteY4" fmla="*/ 0 h 16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382" h="1600382">
                <a:moveTo>
                  <a:pt x="800191" y="0"/>
                </a:moveTo>
                <a:cubicBezTo>
                  <a:pt x="1242124" y="0"/>
                  <a:pt x="1600382" y="358258"/>
                  <a:pt x="1600382" y="800191"/>
                </a:cubicBezTo>
                <a:cubicBezTo>
                  <a:pt x="1600382" y="1242124"/>
                  <a:pt x="1242124" y="1600382"/>
                  <a:pt x="800191" y="1600382"/>
                </a:cubicBezTo>
                <a:cubicBezTo>
                  <a:pt x="358258" y="1600382"/>
                  <a:pt x="0" y="1242124"/>
                  <a:pt x="0" y="800191"/>
                </a:cubicBezTo>
                <a:cubicBezTo>
                  <a:pt x="0" y="358258"/>
                  <a:pt x="358258" y="0"/>
                  <a:pt x="80019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58D9AC00-594C-FD43-9107-979037198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36527" y="972584"/>
            <a:ext cx="3733108" cy="1600382"/>
          </a:xfrm>
          <a:custGeom>
            <a:avLst/>
            <a:gdLst>
              <a:gd name="connsiteX0" fmla="*/ 800191 w 3733108"/>
              <a:gd name="connsiteY0" fmla="*/ 0 h 1600382"/>
              <a:gd name="connsiteX1" fmla="*/ 1830767 w 3733108"/>
              <a:gd name="connsiteY1" fmla="*/ 0 h 1600382"/>
              <a:gd name="connsiteX2" fmla="*/ 1902341 w 3733108"/>
              <a:gd name="connsiteY2" fmla="*/ 0 h 1600382"/>
              <a:gd name="connsiteX3" fmla="*/ 3733108 w 3733108"/>
              <a:gd name="connsiteY3" fmla="*/ 0 h 1600382"/>
              <a:gd name="connsiteX4" fmla="*/ 3733108 w 3733108"/>
              <a:gd name="connsiteY4" fmla="*/ 800191 h 1600382"/>
              <a:gd name="connsiteX5" fmla="*/ 2932917 w 3733108"/>
              <a:gd name="connsiteY5" fmla="*/ 1600382 h 1600382"/>
              <a:gd name="connsiteX6" fmla="*/ 1902341 w 3733108"/>
              <a:gd name="connsiteY6" fmla="*/ 1600382 h 1600382"/>
              <a:gd name="connsiteX7" fmla="*/ 1830767 w 3733108"/>
              <a:gd name="connsiteY7" fmla="*/ 1600382 h 1600382"/>
              <a:gd name="connsiteX8" fmla="*/ 0 w 3733108"/>
              <a:gd name="connsiteY8" fmla="*/ 1600382 h 1600382"/>
              <a:gd name="connsiteX9" fmla="*/ 0 w 3733108"/>
              <a:gd name="connsiteY9" fmla="*/ 800191 h 1600382"/>
              <a:gd name="connsiteX10" fmla="*/ 800191 w 3733108"/>
              <a:gd name="connsiteY10" fmla="*/ 0 h 16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3108" h="1600382">
                <a:moveTo>
                  <a:pt x="800191" y="0"/>
                </a:moveTo>
                <a:lnTo>
                  <a:pt x="1830767" y="0"/>
                </a:lnTo>
                <a:lnTo>
                  <a:pt x="1902341" y="0"/>
                </a:lnTo>
                <a:lnTo>
                  <a:pt x="3733108" y="0"/>
                </a:lnTo>
                <a:lnTo>
                  <a:pt x="3733108" y="800191"/>
                </a:lnTo>
                <a:cubicBezTo>
                  <a:pt x="3733108" y="1242124"/>
                  <a:pt x="3374850" y="1600382"/>
                  <a:pt x="2932917" y="1600382"/>
                </a:cubicBezTo>
                <a:lnTo>
                  <a:pt x="1902341" y="1600382"/>
                </a:lnTo>
                <a:lnTo>
                  <a:pt x="1830767" y="1600382"/>
                </a:lnTo>
                <a:lnTo>
                  <a:pt x="0" y="1600382"/>
                </a:lnTo>
                <a:lnTo>
                  <a:pt x="0" y="800191"/>
                </a:lnTo>
                <a:cubicBezTo>
                  <a:pt x="0" y="358258"/>
                  <a:pt x="358258" y="0"/>
                  <a:pt x="80019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07FCA9E5-2DC1-7B4F-B526-174F85CAA0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86935" y="972584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15A42CD6-567B-C140-B8DD-5ED473967C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935" y="1863335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FDAD1E03-C861-0C45-8EF5-B40AA17456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5763" y="1863335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96821578-815D-8447-8627-FC3F69DC5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5763" y="972584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18F0E94E-DBA4-CA4B-8A59-8C652E22AC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31419" y="167288"/>
            <a:ext cx="2304120" cy="3210973"/>
          </a:xfrm>
          <a:custGeom>
            <a:avLst/>
            <a:gdLst>
              <a:gd name="connsiteX0" fmla="*/ 698634 w 2304120"/>
              <a:gd name="connsiteY0" fmla="*/ 0 h 3210973"/>
              <a:gd name="connsiteX1" fmla="*/ 1605487 w 2304120"/>
              <a:gd name="connsiteY1" fmla="*/ 906853 h 3210973"/>
              <a:gd name="connsiteX2" fmla="*/ 2304120 w 2304120"/>
              <a:gd name="connsiteY2" fmla="*/ 1605487 h 3210973"/>
              <a:gd name="connsiteX3" fmla="*/ 1605487 w 2304120"/>
              <a:gd name="connsiteY3" fmla="*/ 2304120 h 3210973"/>
              <a:gd name="connsiteX4" fmla="*/ 698634 w 2304120"/>
              <a:gd name="connsiteY4" fmla="*/ 3210973 h 3210973"/>
              <a:gd name="connsiteX5" fmla="*/ 0 w 2304120"/>
              <a:gd name="connsiteY5" fmla="*/ 2512340 h 3210973"/>
              <a:gd name="connsiteX6" fmla="*/ 906853 w 2304120"/>
              <a:gd name="connsiteY6" fmla="*/ 1605487 h 3210973"/>
              <a:gd name="connsiteX7" fmla="*/ 0 w 2304120"/>
              <a:gd name="connsiteY7" fmla="*/ 698633 h 32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120" h="3210973">
                <a:moveTo>
                  <a:pt x="698634" y="0"/>
                </a:moveTo>
                <a:lnTo>
                  <a:pt x="1605487" y="906853"/>
                </a:lnTo>
                <a:lnTo>
                  <a:pt x="2304120" y="1605487"/>
                </a:lnTo>
                <a:lnTo>
                  <a:pt x="1605487" y="2304120"/>
                </a:lnTo>
                <a:lnTo>
                  <a:pt x="698634" y="3210973"/>
                </a:lnTo>
                <a:lnTo>
                  <a:pt x="0" y="2512340"/>
                </a:lnTo>
                <a:lnTo>
                  <a:pt x="906853" y="1605487"/>
                </a:lnTo>
                <a:lnTo>
                  <a:pt x="0" y="69863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xmlns="" id="{B86FD316-C31E-2C4A-A1C8-406034A870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86935" y="4385019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xmlns="" id="{BCF7F1FE-5A0A-A142-8732-F191E673FE4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86935" y="5275770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xmlns="" id="{96AC433B-BA44-934B-9E6E-52B874D90A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5763" y="5275770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xmlns="" id="{872583A8-CC56-C244-988C-2ADC721546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25763" y="4385019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xmlns="" id="{7D9866BD-0C6A-1E42-9E54-C8CE1C6BCD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31419" y="3579723"/>
            <a:ext cx="2304120" cy="3210973"/>
          </a:xfrm>
          <a:custGeom>
            <a:avLst/>
            <a:gdLst>
              <a:gd name="connsiteX0" fmla="*/ 698634 w 2304120"/>
              <a:gd name="connsiteY0" fmla="*/ 0 h 3210973"/>
              <a:gd name="connsiteX1" fmla="*/ 1605487 w 2304120"/>
              <a:gd name="connsiteY1" fmla="*/ 906853 h 3210973"/>
              <a:gd name="connsiteX2" fmla="*/ 2304120 w 2304120"/>
              <a:gd name="connsiteY2" fmla="*/ 1605487 h 3210973"/>
              <a:gd name="connsiteX3" fmla="*/ 1605487 w 2304120"/>
              <a:gd name="connsiteY3" fmla="*/ 2304120 h 3210973"/>
              <a:gd name="connsiteX4" fmla="*/ 698634 w 2304120"/>
              <a:gd name="connsiteY4" fmla="*/ 3210973 h 3210973"/>
              <a:gd name="connsiteX5" fmla="*/ 0 w 2304120"/>
              <a:gd name="connsiteY5" fmla="*/ 2512340 h 3210973"/>
              <a:gd name="connsiteX6" fmla="*/ 906853 w 2304120"/>
              <a:gd name="connsiteY6" fmla="*/ 1605487 h 3210973"/>
              <a:gd name="connsiteX7" fmla="*/ 0 w 2304120"/>
              <a:gd name="connsiteY7" fmla="*/ 698633 h 32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120" h="3210973">
                <a:moveTo>
                  <a:pt x="698634" y="0"/>
                </a:moveTo>
                <a:lnTo>
                  <a:pt x="1605487" y="906853"/>
                </a:lnTo>
                <a:lnTo>
                  <a:pt x="2304120" y="1605487"/>
                </a:lnTo>
                <a:lnTo>
                  <a:pt x="1605487" y="2304120"/>
                </a:lnTo>
                <a:lnTo>
                  <a:pt x="698634" y="3210973"/>
                </a:lnTo>
                <a:lnTo>
                  <a:pt x="0" y="2512340"/>
                </a:lnTo>
                <a:lnTo>
                  <a:pt x="906853" y="1605487"/>
                </a:lnTo>
                <a:lnTo>
                  <a:pt x="0" y="69863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54">
            <a:extLst>
              <a:ext uri="{FF2B5EF4-FFF2-40B4-BE49-F238E27FC236}">
                <a16:creationId xmlns:a16="http://schemas.microsoft.com/office/drawing/2014/main" xmlns="" id="{8CB71D1C-137C-E54F-BF72-F4DE6B9FAC2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36900" y="4385573"/>
            <a:ext cx="3732213" cy="1595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b="0" i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xmlns="" id="{27130310-9B71-9144-B8B8-9359B52D0836}"/>
              </a:ext>
            </a:extLst>
          </p:cNvPr>
          <p:cNvSpPr/>
          <p:nvPr userDrawn="1"/>
        </p:nvSpPr>
        <p:spPr>
          <a:xfrm rot="10800000">
            <a:off x="1179685" y="2171861"/>
            <a:ext cx="1600383" cy="1600382"/>
          </a:xfrm>
          <a:custGeom>
            <a:avLst/>
            <a:gdLst>
              <a:gd name="connsiteX0" fmla="*/ 0 w 1600383"/>
              <a:gd name="connsiteY0" fmla="*/ 0 h 1600382"/>
              <a:gd name="connsiteX1" fmla="*/ 800192 w 1600383"/>
              <a:gd name="connsiteY1" fmla="*/ 0 h 1600382"/>
              <a:gd name="connsiteX2" fmla="*/ 850891 w 1600383"/>
              <a:gd name="connsiteY2" fmla="*/ 0 h 1600382"/>
              <a:gd name="connsiteX3" fmla="*/ 850891 w 1600383"/>
              <a:gd name="connsiteY3" fmla="*/ 2560 h 1600382"/>
              <a:gd name="connsiteX4" fmla="*/ 882007 w 1600383"/>
              <a:gd name="connsiteY4" fmla="*/ 4132 h 1600382"/>
              <a:gd name="connsiteX5" fmla="*/ 1600383 w 1600383"/>
              <a:gd name="connsiteY5" fmla="*/ 800191 h 1600382"/>
              <a:gd name="connsiteX6" fmla="*/ 800192 w 1600383"/>
              <a:gd name="connsiteY6" fmla="*/ 1600382 h 1600382"/>
              <a:gd name="connsiteX7" fmla="*/ 4132 w 1600383"/>
              <a:gd name="connsiteY7" fmla="*/ 882006 h 1600382"/>
              <a:gd name="connsiteX8" fmla="*/ 1323 w 1600383"/>
              <a:gd name="connsiteY8" fmla="*/ 826372 h 1600382"/>
              <a:gd name="connsiteX9" fmla="*/ 0 w 1600383"/>
              <a:gd name="connsiteY9" fmla="*/ 826372 h 16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383" h="1600382">
                <a:moveTo>
                  <a:pt x="0" y="0"/>
                </a:moveTo>
                <a:lnTo>
                  <a:pt x="800192" y="0"/>
                </a:lnTo>
                <a:lnTo>
                  <a:pt x="850891" y="0"/>
                </a:lnTo>
                <a:lnTo>
                  <a:pt x="850891" y="2560"/>
                </a:lnTo>
                <a:lnTo>
                  <a:pt x="882007" y="4132"/>
                </a:lnTo>
                <a:cubicBezTo>
                  <a:pt x="1285508" y="45109"/>
                  <a:pt x="1600383" y="385879"/>
                  <a:pt x="1600383" y="800191"/>
                </a:cubicBezTo>
                <a:cubicBezTo>
                  <a:pt x="1600383" y="1242124"/>
                  <a:pt x="1242125" y="1600382"/>
                  <a:pt x="800192" y="1600382"/>
                </a:cubicBezTo>
                <a:cubicBezTo>
                  <a:pt x="385880" y="1600382"/>
                  <a:pt x="45110" y="1285507"/>
                  <a:pt x="4132" y="882006"/>
                </a:cubicBezTo>
                <a:lnTo>
                  <a:pt x="1323" y="826372"/>
                </a:lnTo>
                <a:lnTo>
                  <a:pt x="0" y="8263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E734D3D-897D-F24E-B8AF-3B476A43103A}"/>
              </a:ext>
            </a:extLst>
          </p:cNvPr>
          <p:cNvSpPr/>
          <p:nvPr userDrawn="1"/>
        </p:nvSpPr>
        <p:spPr>
          <a:xfrm>
            <a:off x="3136527" y="2679078"/>
            <a:ext cx="3732586" cy="160038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594A0A-4340-B54B-B06A-4CDC8AD666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5400000">
            <a:off x="1179513" y="3963988"/>
            <a:ext cx="1600200" cy="1600200"/>
          </a:xfrm>
          <a:prstGeom prst="teardrop">
            <a:avLst/>
          </a:prstGeom>
          <a:solidFill>
            <a:srgbClr val="7EC352"/>
          </a:solidFill>
        </p:spPr>
        <p:txBody>
          <a:bodyPr vert="vert270" wrap="square"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231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BB07ACF7-7EFE-2B4E-A77A-06B72A34C1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8845" y="972584"/>
            <a:ext cx="1600382" cy="1600382"/>
          </a:xfrm>
          <a:custGeom>
            <a:avLst/>
            <a:gdLst>
              <a:gd name="connsiteX0" fmla="*/ 800191 w 1600382"/>
              <a:gd name="connsiteY0" fmla="*/ 0 h 1600382"/>
              <a:gd name="connsiteX1" fmla="*/ 1600382 w 1600382"/>
              <a:gd name="connsiteY1" fmla="*/ 800191 h 1600382"/>
              <a:gd name="connsiteX2" fmla="*/ 800191 w 1600382"/>
              <a:gd name="connsiteY2" fmla="*/ 1600382 h 1600382"/>
              <a:gd name="connsiteX3" fmla="*/ 0 w 1600382"/>
              <a:gd name="connsiteY3" fmla="*/ 800191 h 1600382"/>
              <a:gd name="connsiteX4" fmla="*/ 800191 w 1600382"/>
              <a:gd name="connsiteY4" fmla="*/ 0 h 16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382" h="1600382">
                <a:moveTo>
                  <a:pt x="800191" y="0"/>
                </a:moveTo>
                <a:cubicBezTo>
                  <a:pt x="1242124" y="0"/>
                  <a:pt x="1600382" y="358258"/>
                  <a:pt x="1600382" y="800191"/>
                </a:cubicBezTo>
                <a:cubicBezTo>
                  <a:pt x="1600382" y="1242124"/>
                  <a:pt x="1242124" y="1600382"/>
                  <a:pt x="800191" y="1600382"/>
                </a:cubicBezTo>
                <a:cubicBezTo>
                  <a:pt x="358258" y="1600382"/>
                  <a:pt x="0" y="1242124"/>
                  <a:pt x="0" y="800191"/>
                </a:cubicBezTo>
                <a:cubicBezTo>
                  <a:pt x="0" y="358258"/>
                  <a:pt x="358258" y="0"/>
                  <a:pt x="80019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58D9AC00-594C-FD43-9107-979037198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36527" y="972584"/>
            <a:ext cx="3733108" cy="1600382"/>
          </a:xfrm>
          <a:custGeom>
            <a:avLst/>
            <a:gdLst>
              <a:gd name="connsiteX0" fmla="*/ 800191 w 3733108"/>
              <a:gd name="connsiteY0" fmla="*/ 0 h 1600382"/>
              <a:gd name="connsiteX1" fmla="*/ 1830767 w 3733108"/>
              <a:gd name="connsiteY1" fmla="*/ 0 h 1600382"/>
              <a:gd name="connsiteX2" fmla="*/ 1902341 w 3733108"/>
              <a:gd name="connsiteY2" fmla="*/ 0 h 1600382"/>
              <a:gd name="connsiteX3" fmla="*/ 3733108 w 3733108"/>
              <a:gd name="connsiteY3" fmla="*/ 0 h 1600382"/>
              <a:gd name="connsiteX4" fmla="*/ 3733108 w 3733108"/>
              <a:gd name="connsiteY4" fmla="*/ 800191 h 1600382"/>
              <a:gd name="connsiteX5" fmla="*/ 2932917 w 3733108"/>
              <a:gd name="connsiteY5" fmla="*/ 1600382 h 1600382"/>
              <a:gd name="connsiteX6" fmla="*/ 1902341 w 3733108"/>
              <a:gd name="connsiteY6" fmla="*/ 1600382 h 1600382"/>
              <a:gd name="connsiteX7" fmla="*/ 1830767 w 3733108"/>
              <a:gd name="connsiteY7" fmla="*/ 1600382 h 1600382"/>
              <a:gd name="connsiteX8" fmla="*/ 0 w 3733108"/>
              <a:gd name="connsiteY8" fmla="*/ 1600382 h 1600382"/>
              <a:gd name="connsiteX9" fmla="*/ 0 w 3733108"/>
              <a:gd name="connsiteY9" fmla="*/ 800191 h 1600382"/>
              <a:gd name="connsiteX10" fmla="*/ 800191 w 3733108"/>
              <a:gd name="connsiteY10" fmla="*/ 0 h 16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3108" h="1600382">
                <a:moveTo>
                  <a:pt x="800191" y="0"/>
                </a:moveTo>
                <a:lnTo>
                  <a:pt x="1830767" y="0"/>
                </a:lnTo>
                <a:lnTo>
                  <a:pt x="1902341" y="0"/>
                </a:lnTo>
                <a:lnTo>
                  <a:pt x="3733108" y="0"/>
                </a:lnTo>
                <a:lnTo>
                  <a:pt x="3733108" y="800191"/>
                </a:lnTo>
                <a:cubicBezTo>
                  <a:pt x="3733108" y="1242124"/>
                  <a:pt x="3374850" y="1600382"/>
                  <a:pt x="2932917" y="1600382"/>
                </a:cubicBezTo>
                <a:lnTo>
                  <a:pt x="1902341" y="1600382"/>
                </a:lnTo>
                <a:lnTo>
                  <a:pt x="1830767" y="1600382"/>
                </a:lnTo>
                <a:lnTo>
                  <a:pt x="0" y="1600382"/>
                </a:lnTo>
                <a:lnTo>
                  <a:pt x="0" y="800191"/>
                </a:lnTo>
                <a:cubicBezTo>
                  <a:pt x="0" y="358258"/>
                  <a:pt x="358258" y="0"/>
                  <a:pt x="80019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07FCA9E5-2DC1-7B4F-B526-174F85CAA0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86935" y="972584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15A42CD6-567B-C140-B8DD-5ED473967C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935" y="1863335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FDAD1E03-C861-0C45-8EF5-B40AA17456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5763" y="1863335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96821578-815D-8447-8627-FC3F69DC5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5763" y="972584"/>
            <a:ext cx="705656" cy="705656"/>
          </a:xfrm>
          <a:custGeom>
            <a:avLst/>
            <a:gdLst>
              <a:gd name="connsiteX0" fmla="*/ 352828 w 705656"/>
              <a:gd name="connsiteY0" fmla="*/ 0 h 705656"/>
              <a:gd name="connsiteX1" fmla="*/ 705656 w 705656"/>
              <a:gd name="connsiteY1" fmla="*/ 352828 h 705656"/>
              <a:gd name="connsiteX2" fmla="*/ 352828 w 705656"/>
              <a:gd name="connsiteY2" fmla="*/ 705656 h 705656"/>
              <a:gd name="connsiteX3" fmla="*/ 0 w 705656"/>
              <a:gd name="connsiteY3" fmla="*/ 352828 h 705656"/>
              <a:gd name="connsiteX4" fmla="*/ 352828 w 705656"/>
              <a:gd name="connsiteY4" fmla="*/ 0 h 7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656" h="705656">
                <a:moveTo>
                  <a:pt x="352828" y="0"/>
                </a:moveTo>
                <a:cubicBezTo>
                  <a:pt x="547690" y="0"/>
                  <a:pt x="705656" y="157966"/>
                  <a:pt x="705656" y="352828"/>
                </a:cubicBezTo>
                <a:cubicBezTo>
                  <a:pt x="705656" y="547690"/>
                  <a:pt x="547690" y="705656"/>
                  <a:pt x="352828" y="705656"/>
                </a:cubicBezTo>
                <a:cubicBezTo>
                  <a:pt x="157966" y="705656"/>
                  <a:pt x="0" y="547690"/>
                  <a:pt x="0" y="352828"/>
                </a:cubicBezTo>
                <a:cubicBezTo>
                  <a:pt x="0" y="157966"/>
                  <a:pt x="157966" y="0"/>
                  <a:pt x="35282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xmlns="" id="{18F0E94E-DBA4-CA4B-8A59-8C652E22AC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31419" y="167288"/>
            <a:ext cx="2304120" cy="3210973"/>
          </a:xfrm>
          <a:custGeom>
            <a:avLst/>
            <a:gdLst>
              <a:gd name="connsiteX0" fmla="*/ 698634 w 2304120"/>
              <a:gd name="connsiteY0" fmla="*/ 0 h 3210973"/>
              <a:gd name="connsiteX1" fmla="*/ 1605487 w 2304120"/>
              <a:gd name="connsiteY1" fmla="*/ 906853 h 3210973"/>
              <a:gd name="connsiteX2" fmla="*/ 2304120 w 2304120"/>
              <a:gd name="connsiteY2" fmla="*/ 1605487 h 3210973"/>
              <a:gd name="connsiteX3" fmla="*/ 1605487 w 2304120"/>
              <a:gd name="connsiteY3" fmla="*/ 2304120 h 3210973"/>
              <a:gd name="connsiteX4" fmla="*/ 698634 w 2304120"/>
              <a:gd name="connsiteY4" fmla="*/ 3210973 h 3210973"/>
              <a:gd name="connsiteX5" fmla="*/ 0 w 2304120"/>
              <a:gd name="connsiteY5" fmla="*/ 2512340 h 3210973"/>
              <a:gd name="connsiteX6" fmla="*/ 906853 w 2304120"/>
              <a:gd name="connsiteY6" fmla="*/ 1605487 h 3210973"/>
              <a:gd name="connsiteX7" fmla="*/ 0 w 2304120"/>
              <a:gd name="connsiteY7" fmla="*/ 698633 h 321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120" h="3210973">
                <a:moveTo>
                  <a:pt x="698634" y="0"/>
                </a:moveTo>
                <a:lnTo>
                  <a:pt x="1605487" y="906853"/>
                </a:lnTo>
                <a:lnTo>
                  <a:pt x="2304120" y="1605487"/>
                </a:lnTo>
                <a:lnTo>
                  <a:pt x="1605487" y="2304120"/>
                </a:lnTo>
                <a:lnTo>
                  <a:pt x="698634" y="3210973"/>
                </a:lnTo>
                <a:lnTo>
                  <a:pt x="0" y="2512340"/>
                </a:lnTo>
                <a:lnTo>
                  <a:pt x="906853" y="1605487"/>
                </a:lnTo>
                <a:lnTo>
                  <a:pt x="0" y="69863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xmlns="" id="{B2673D7D-A264-2F4E-B4DB-F6EE36B4BD78}"/>
              </a:ext>
            </a:extLst>
          </p:cNvPr>
          <p:cNvSpPr/>
          <p:nvPr userDrawn="1"/>
        </p:nvSpPr>
        <p:spPr>
          <a:xfrm rot="18900000">
            <a:off x="9244652" y="1275842"/>
            <a:ext cx="2266012" cy="2266012"/>
          </a:xfrm>
          <a:custGeom>
            <a:avLst/>
            <a:gdLst>
              <a:gd name="connsiteX0" fmla="*/ 2266012 w 2266012"/>
              <a:gd name="connsiteY0" fmla="*/ 0 h 2266012"/>
              <a:gd name="connsiteX1" fmla="*/ 2266012 w 2266012"/>
              <a:gd name="connsiteY1" fmla="*/ 1293092 h 2266012"/>
              <a:gd name="connsiteX2" fmla="*/ 2266012 w 2266012"/>
              <a:gd name="connsiteY2" fmla="*/ 2266012 h 2266012"/>
              <a:gd name="connsiteX3" fmla="*/ 1293092 w 2266012"/>
              <a:gd name="connsiteY3" fmla="*/ 2266012 h 2266012"/>
              <a:gd name="connsiteX4" fmla="*/ 0 w 2266012"/>
              <a:gd name="connsiteY4" fmla="*/ 2266012 h 2266012"/>
              <a:gd name="connsiteX5" fmla="*/ 0 w 2266012"/>
              <a:gd name="connsiteY5" fmla="*/ 1293092 h 2266012"/>
              <a:gd name="connsiteX6" fmla="*/ 1293092 w 2266012"/>
              <a:gd name="connsiteY6" fmla="*/ 1293092 h 2266012"/>
              <a:gd name="connsiteX7" fmla="*/ 1293092 w 2266012"/>
              <a:gd name="connsiteY7" fmla="*/ 0 h 226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6012" h="2266012">
                <a:moveTo>
                  <a:pt x="2266012" y="0"/>
                </a:moveTo>
                <a:lnTo>
                  <a:pt x="2266012" y="1293092"/>
                </a:lnTo>
                <a:lnTo>
                  <a:pt x="2266012" y="2266012"/>
                </a:lnTo>
                <a:lnTo>
                  <a:pt x="1293092" y="2266012"/>
                </a:lnTo>
                <a:lnTo>
                  <a:pt x="0" y="2266012"/>
                </a:lnTo>
                <a:lnTo>
                  <a:pt x="0" y="1293092"/>
                </a:lnTo>
                <a:lnTo>
                  <a:pt x="1293092" y="1293092"/>
                </a:lnTo>
                <a:lnTo>
                  <a:pt x="129309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CB02E43-1336-7941-814D-E8473CB849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834" y="3588927"/>
            <a:ext cx="5056447" cy="2167697"/>
          </a:xfrm>
          <a:custGeom>
            <a:avLst/>
            <a:gdLst>
              <a:gd name="connsiteX0" fmla="*/ 800191 w 3733108"/>
              <a:gd name="connsiteY0" fmla="*/ 0 h 1600382"/>
              <a:gd name="connsiteX1" fmla="*/ 1830767 w 3733108"/>
              <a:gd name="connsiteY1" fmla="*/ 0 h 1600382"/>
              <a:gd name="connsiteX2" fmla="*/ 1902341 w 3733108"/>
              <a:gd name="connsiteY2" fmla="*/ 0 h 1600382"/>
              <a:gd name="connsiteX3" fmla="*/ 3733108 w 3733108"/>
              <a:gd name="connsiteY3" fmla="*/ 0 h 1600382"/>
              <a:gd name="connsiteX4" fmla="*/ 3733108 w 3733108"/>
              <a:gd name="connsiteY4" fmla="*/ 800191 h 1600382"/>
              <a:gd name="connsiteX5" fmla="*/ 2932917 w 3733108"/>
              <a:gd name="connsiteY5" fmla="*/ 1600382 h 1600382"/>
              <a:gd name="connsiteX6" fmla="*/ 1902341 w 3733108"/>
              <a:gd name="connsiteY6" fmla="*/ 1600382 h 1600382"/>
              <a:gd name="connsiteX7" fmla="*/ 1830767 w 3733108"/>
              <a:gd name="connsiteY7" fmla="*/ 1600382 h 1600382"/>
              <a:gd name="connsiteX8" fmla="*/ 0 w 3733108"/>
              <a:gd name="connsiteY8" fmla="*/ 1600382 h 1600382"/>
              <a:gd name="connsiteX9" fmla="*/ 0 w 3733108"/>
              <a:gd name="connsiteY9" fmla="*/ 800191 h 1600382"/>
              <a:gd name="connsiteX10" fmla="*/ 800191 w 3733108"/>
              <a:gd name="connsiteY10" fmla="*/ 0 h 16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3108" h="1600382">
                <a:moveTo>
                  <a:pt x="800191" y="0"/>
                </a:moveTo>
                <a:lnTo>
                  <a:pt x="1830767" y="0"/>
                </a:lnTo>
                <a:lnTo>
                  <a:pt x="1902341" y="0"/>
                </a:lnTo>
                <a:lnTo>
                  <a:pt x="3733108" y="0"/>
                </a:lnTo>
                <a:lnTo>
                  <a:pt x="3733108" y="800191"/>
                </a:lnTo>
                <a:cubicBezTo>
                  <a:pt x="3733108" y="1242124"/>
                  <a:pt x="3374850" y="1600382"/>
                  <a:pt x="2932917" y="1600382"/>
                </a:cubicBezTo>
                <a:lnTo>
                  <a:pt x="1902341" y="1600382"/>
                </a:lnTo>
                <a:lnTo>
                  <a:pt x="1830767" y="1600382"/>
                </a:lnTo>
                <a:lnTo>
                  <a:pt x="0" y="1600382"/>
                </a:lnTo>
                <a:lnTo>
                  <a:pt x="0" y="800191"/>
                </a:lnTo>
                <a:cubicBezTo>
                  <a:pt x="0" y="358258"/>
                  <a:pt x="358258" y="0"/>
                  <a:pt x="80019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b="0" i="0">
                <a:noFill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3E286CD3-31AB-BC47-9F1F-9AE39577A069}"/>
              </a:ext>
            </a:extLst>
          </p:cNvPr>
          <p:cNvSpPr/>
          <p:nvPr userDrawn="1"/>
        </p:nvSpPr>
        <p:spPr>
          <a:xfrm>
            <a:off x="5493680" y="3588927"/>
            <a:ext cx="5074193" cy="2167697"/>
          </a:xfrm>
          <a:custGeom>
            <a:avLst/>
            <a:gdLst>
              <a:gd name="connsiteX0" fmla="*/ 1051804 w 5074193"/>
              <a:gd name="connsiteY0" fmla="*/ 0 h 2167697"/>
              <a:gd name="connsiteX1" fmla="*/ 1083850 w 5074193"/>
              <a:gd name="connsiteY1" fmla="*/ 0 h 2167697"/>
              <a:gd name="connsiteX2" fmla="*/ 3921672 w 5074193"/>
              <a:gd name="connsiteY2" fmla="*/ 0 h 2167697"/>
              <a:gd name="connsiteX3" fmla="*/ 3990343 w 5074193"/>
              <a:gd name="connsiteY3" fmla="*/ 0 h 2167697"/>
              <a:gd name="connsiteX4" fmla="*/ 3990344 w 5074193"/>
              <a:gd name="connsiteY4" fmla="*/ 0 h 2167697"/>
              <a:gd name="connsiteX5" fmla="*/ 5074193 w 5074193"/>
              <a:gd name="connsiteY5" fmla="*/ 0 h 2167697"/>
              <a:gd name="connsiteX6" fmla="*/ 5074193 w 5074193"/>
              <a:gd name="connsiteY6" fmla="*/ 1119311 h 2167697"/>
              <a:gd name="connsiteX7" fmla="*/ 5072401 w 5074193"/>
              <a:gd name="connsiteY7" fmla="*/ 1119311 h 2167697"/>
              <a:gd name="connsiteX8" fmla="*/ 5068596 w 5074193"/>
              <a:gd name="connsiteY8" fmla="*/ 1194666 h 2167697"/>
              <a:gd name="connsiteX9" fmla="*/ 4094322 w 5074193"/>
              <a:gd name="connsiteY9" fmla="*/ 2162774 h 2167697"/>
              <a:gd name="connsiteX10" fmla="*/ 3990344 w 5074193"/>
              <a:gd name="connsiteY10" fmla="*/ 2167697 h 2167697"/>
              <a:gd name="connsiteX11" fmla="*/ 3990344 w 5074193"/>
              <a:gd name="connsiteY11" fmla="*/ 2167697 h 2167697"/>
              <a:gd name="connsiteX12" fmla="*/ 3990343 w 5074193"/>
              <a:gd name="connsiteY12" fmla="*/ 2167697 h 2167697"/>
              <a:gd name="connsiteX13" fmla="*/ 1152521 w 5074193"/>
              <a:gd name="connsiteY13" fmla="*/ 2167697 h 2167697"/>
              <a:gd name="connsiteX14" fmla="*/ 1083850 w 5074193"/>
              <a:gd name="connsiteY14" fmla="*/ 2167697 h 2167697"/>
              <a:gd name="connsiteX15" fmla="*/ 1051804 w 5074193"/>
              <a:gd name="connsiteY15" fmla="*/ 2167697 h 2167697"/>
              <a:gd name="connsiteX16" fmla="*/ 0 w 5074193"/>
              <a:gd name="connsiteY16" fmla="*/ 2167697 h 2167697"/>
              <a:gd name="connsiteX17" fmla="*/ 0 w 5074193"/>
              <a:gd name="connsiteY17" fmla="*/ 1048387 h 2167697"/>
              <a:gd name="connsiteX18" fmla="*/ 1792 w 5074193"/>
              <a:gd name="connsiteY18" fmla="*/ 1048387 h 2167697"/>
              <a:gd name="connsiteX19" fmla="*/ 5596 w 5074193"/>
              <a:gd name="connsiteY19" fmla="*/ 973031 h 2167697"/>
              <a:gd name="connsiteX20" fmla="*/ 979870 w 5074193"/>
              <a:gd name="connsiteY20" fmla="*/ 4923 h 2167697"/>
              <a:gd name="connsiteX21" fmla="*/ 1051804 w 5074193"/>
              <a:gd name="connsiteY21" fmla="*/ 1517 h 216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74193" h="2167697">
                <a:moveTo>
                  <a:pt x="1051804" y="0"/>
                </a:moveTo>
                <a:lnTo>
                  <a:pt x="1083850" y="0"/>
                </a:lnTo>
                <a:lnTo>
                  <a:pt x="3921672" y="0"/>
                </a:lnTo>
                <a:lnTo>
                  <a:pt x="3990343" y="0"/>
                </a:lnTo>
                <a:lnTo>
                  <a:pt x="3990344" y="0"/>
                </a:lnTo>
                <a:lnTo>
                  <a:pt x="5074193" y="0"/>
                </a:lnTo>
                <a:lnTo>
                  <a:pt x="5074193" y="1119311"/>
                </a:lnTo>
                <a:lnTo>
                  <a:pt x="5072401" y="1119311"/>
                </a:lnTo>
                <a:lnTo>
                  <a:pt x="5068596" y="1194666"/>
                </a:lnTo>
                <a:cubicBezTo>
                  <a:pt x="5016561" y="1707045"/>
                  <a:pt x="4607634" y="2113917"/>
                  <a:pt x="4094322" y="2162774"/>
                </a:cubicBezTo>
                <a:lnTo>
                  <a:pt x="3990344" y="2167697"/>
                </a:lnTo>
                <a:lnTo>
                  <a:pt x="3990344" y="2167697"/>
                </a:lnTo>
                <a:lnTo>
                  <a:pt x="3990343" y="2167697"/>
                </a:lnTo>
                <a:lnTo>
                  <a:pt x="1152521" y="2167697"/>
                </a:lnTo>
                <a:lnTo>
                  <a:pt x="1083850" y="2167697"/>
                </a:lnTo>
                <a:lnTo>
                  <a:pt x="1051804" y="2167697"/>
                </a:lnTo>
                <a:lnTo>
                  <a:pt x="0" y="2167697"/>
                </a:lnTo>
                <a:lnTo>
                  <a:pt x="0" y="1048387"/>
                </a:lnTo>
                <a:lnTo>
                  <a:pt x="1792" y="1048387"/>
                </a:lnTo>
                <a:lnTo>
                  <a:pt x="5596" y="973031"/>
                </a:lnTo>
                <a:cubicBezTo>
                  <a:pt x="57632" y="460653"/>
                  <a:pt x="466559" y="53781"/>
                  <a:pt x="979870" y="4923"/>
                </a:cubicBezTo>
                <a:lnTo>
                  <a:pt x="1051804" y="15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9963B74-2C3D-2A48-854C-AA44A9B3A428}"/>
              </a:ext>
            </a:extLst>
          </p:cNvPr>
          <p:cNvSpPr/>
          <p:nvPr userDrawn="1"/>
        </p:nvSpPr>
        <p:spPr>
          <a:xfrm>
            <a:off x="4585902" y="2783632"/>
            <a:ext cx="2128268" cy="21282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PUPH-TitleSlide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A9E2C9-6674-D041-BC77-C00380E2476D}"/>
              </a:ext>
            </a:extLst>
          </p:cNvPr>
          <p:cNvSpPr/>
          <p:nvPr userDrawn="1"/>
        </p:nvSpPr>
        <p:spPr>
          <a:xfrm>
            <a:off x="11430000" y="6121277"/>
            <a:ext cx="762000" cy="73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1E58F73-76E9-1A46-853B-E9B97A66E4F3}"/>
              </a:ext>
            </a:extLst>
          </p:cNvPr>
          <p:cNvSpPr/>
          <p:nvPr userDrawn="1"/>
        </p:nvSpPr>
        <p:spPr>
          <a:xfrm>
            <a:off x="2939672" y="1671485"/>
            <a:ext cx="923052" cy="923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C862ABF-5D70-0143-A625-3A5A5F834941}"/>
              </a:ext>
            </a:extLst>
          </p:cNvPr>
          <p:cNvSpPr/>
          <p:nvPr userDrawn="1"/>
        </p:nvSpPr>
        <p:spPr>
          <a:xfrm>
            <a:off x="4159813" y="1671485"/>
            <a:ext cx="923052" cy="9230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0E62C58-1127-AA4E-ADE0-91562CB9DAC7}"/>
              </a:ext>
            </a:extLst>
          </p:cNvPr>
          <p:cNvSpPr/>
          <p:nvPr userDrawn="1"/>
        </p:nvSpPr>
        <p:spPr>
          <a:xfrm>
            <a:off x="4159813" y="2904180"/>
            <a:ext cx="923052" cy="923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577B41-4D58-0C4E-8E6C-D61E257D0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51321" r="20860" b="8029"/>
          <a:stretch/>
        </p:blipFill>
        <p:spPr>
          <a:xfrm>
            <a:off x="2938707" y="2836028"/>
            <a:ext cx="984294" cy="100492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6EED01-2E5F-274D-9E86-5D31E72AF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8" t="28203" r="18506" b="46969"/>
          <a:stretch/>
        </p:blipFill>
        <p:spPr>
          <a:xfrm>
            <a:off x="5584044" y="1633177"/>
            <a:ext cx="4550556" cy="2175728"/>
          </a:xfrm>
          <a:prstGeom prst="roundRect">
            <a:avLst>
              <a:gd name="adj" fmla="val 50000"/>
            </a:avLst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646D3BC6-992C-E541-B610-E80989060F7B}"/>
              </a:ext>
            </a:extLst>
          </p:cNvPr>
          <p:cNvSpPr/>
          <p:nvPr userDrawn="1"/>
        </p:nvSpPr>
        <p:spPr>
          <a:xfrm rot="18900000">
            <a:off x="9484360" y="1219348"/>
            <a:ext cx="3016110" cy="3016110"/>
          </a:xfrm>
          <a:custGeom>
            <a:avLst/>
            <a:gdLst>
              <a:gd name="connsiteX0" fmla="*/ 3016110 w 3016110"/>
              <a:gd name="connsiteY0" fmla="*/ 0 h 3016110"/>
              <a:gd name="connsiteX1" fmla="*/ 3016110 w 3016110"/>
              <a:gd name="connsiteY1" fmla="*/ 1696469 h 3016110"/>
              <a:gd name="connsiteX2" fmla="*/ 1696469 w 3016110"/>
              <a:gd name="connsiteY2" fmla="*/ 3016110 h 3016110"/>
              <a:gd name="connsiteX3" fmla="*/ 0 w 3016110"/>
              <a:gd name="connsiteY3" fmla="*/ 3016110 h 3016110"/>
              <a:gd name="connsiteX4" fmla="*/ 0 w 3016110"/>
              <a:gd name="connsiteY4" fmla="*/ 1721133 h 3016110"/>
              <a:gd name="connsiteX5" fmla="*/ 1721133 w 3016110"/>
              <a:gd name="connsiteY5" fmla="*/ 1721133 h 3016110"/>
              <a:gd name="connsiteX6" fmla="*/ 1721133 w 3016110"/>
              <a:gd name="connsiteY6" fmla="*/ 0 h 301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6110" h="3016110">
                <a:moveTo>
                  <a:pt x="3016110" y="0"/>
                </a:moveTo>
                <a:lnTo>
                  <a:pt x="3016110" y="1696469"/>
                </a:lnTo>
                <a:lnTo>
                  <a:pt x="1696469" y="3016110"/>
                </a:lnTo>
                <a:lnTo>
                  <a:pt x="0" y="3016110"/>
                </a:lnTo>
                <a:lnTo>
                  <a:pt x="0" y="1721133"/>
                </a:lnTo>
                <a:lnTo>
                  <a:pt x="1721133" y="1721133"/>
                </a:lnTo>
                <a:lnTo>
                  <a:pt x="1721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3F5745AE-FBF8-124A-B4B1-F6F6978691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43948" y="1673257"/>
            <a:ext cx="2167698" cy="2167698"/>
          </a:xfrm>
          <a:prstGeom prst="teardrop">
            <a:avLst/>
          </a:prstGeom>
          <a:solidFill>
            <a:schemeClr val="accent1"/>
          </a:solidFill>
        </p:spPr>
        <p:txBody>
          <a:bodyPr vert="vert" wrap="non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</a:rPr>
              <a:t>2021 Open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</a:rPr>
              <a:t>Enrollment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442325" y="6121277"/>
            <a:ext cx="3368675" cy="435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aseline="0"/>
            </a:lvl1pPr>
          </a:lstStyle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solidFill>
                  <a:srgbClr val="212020"/>
                </a:solidFill>
                <a:latin typeface="Arial Regular"/>
              </a:rPr>
              <a:t>Additional text, as needed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E99EB7-BECA-C14E-AA93-13E6FB7217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99" y="6121277"/>
            <a:ext cx="2341176" cy="4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-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912" y="6356350"/>
            <a:ext cx="2332832" cy="365125"/>
          </a:xfrm>
        </p:spPr>
        <p:txBody>
          <a:bodyPr/>
          <a:lstStyle>
            <a:lvl1pPr>
              <a:defRPr b="0" i="0"/>
            </a:lvl1pPr>
          </a:lstStyle>
          <a:p>
            <a:fld id="{0DAA1E9F-3FE3-1545-B28E-F6DF3EA16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06B132F-6A8F-BD47-BA01-FD311302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1550AA-407A-DE44-A49A-E7F72014D059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912" y="6356350"/>
            <a:ext cx="2332832" cy="365125"/>
          </a:xfrm>
        </p:spPr>
        <p:txBody>
          <a:bodyPr/>
          <a:lstStyle>
            <a:lvl1pPr>
              <a:defRPr b="0" i="0"/>
            </a:lvl1pPr>
          </a:lstStyle>
          <a:p>
            <a:fld id="{0DAA1E9F-3FE3-1545-B28E-F6DF3EA16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06B132F-6A8F-BD47-BA01-FD311302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1DEBE8-625B-5B44-9B34-67B75D7C84E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-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912" y="6356350"/>
            <a:ext cx="2332832" cy="365125"/>
          </a:xfrm>
        </p:spPr>
        <p:txBody>
          <a:bodyPr/>
          <a:lstStyle>
            <a:lvl1pPr>
              <a:defRPr b="0" i="0"/>
            </a:lvl1pPr>
          </a:lstStyle>
          <a:p>
            <a:fld id="{0DAA1E9F-3FE3-1545-B28E-F6DF3EA16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06B132F-6A8F-BD47-BA01-FD311302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42F135-2E13-FB4F-919D-AB0A80D9D1C0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-TransitionSlide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AC3561-CB46-564D-9833-7F2AEC46F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5" y="6387573"/>
            <a:ext cx="454017" cy="3026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 dirty="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-TransitionSlide-Green">
    <p:bg>
      <p:bgPr>
        <a:solidFill>
          <a:srgbClr val="004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AC3561-CB46-564D-9833-7F2AEC46F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5" y="6387573"/>
            <a:ext cx="454017" cy="3026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 dirty="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-TransitionSlide-Blue">
    <p:bg>
      <p:bgPr>
        <a:solidFill>
          <a:srgbClr val="177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AC3561-CB46-564D-9833-7F2AEC46F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5" y="6387573"/>
            <a:ext cx="454017" cy="3026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 dirty="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-TransitionSlide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5A1C7B-9B6C-984A-9BDC-14F871BA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885"/>
            <a:ext cx="11295856" cy="11315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3F0DA5D-69F6-7E4D-A807-EC036EF6D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2734" y="1731981"/>
            <a:ext cx="6347011" cy="371138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</a:defRPr>
            </a:lvl5pPr>
          </a:lstStyle>
          <a:p>
            <a:pPr>
              <a:lnSpc>
                <a:spcPct val="200000"/>
              </a:lnSpc>
            </a:pPr>
            <a:r>
              <a:rPr lang="en-US" sz="2800" dirty="0"/>
              <a:t>Bullet One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Two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Bullet Three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902218-8C3A-B94E-9D63-986548523FBB}"/>
              </a:ext>
            </a:extLst>
          </p:cNvPr>
          <p:cNvSpPr/>
          <p:nvPr userDrawn="1"/>
        </p:nvSpPr>
        <p:spPr>
          <a:xfrm>
            <a:off x="344633" y="1221921"/>
            <a:ext cx="776574" cy="64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2885"/>
            <a:ext cx="10700544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77340"/>
            <a:ext cx="10700544" cy="459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7062" y="6356350"/>
            <a:ext cx="751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fld id="{0DAA1E9F-3FE3-1545-B28E-F6DF3EA165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6487D5-2B16-AF46-B533-9EEE036358A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5" y="6387573"/>
            <a:ext cx="454018" cy="302678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507E881C-CAE0-924B-BE63-F5D86F32F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r>
              <a:rPr lang="en-US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9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25" r:id="rId3"/>
    <p:sldLayoutId id="2147483739" r:id="rId4"/>
    <p:sldLayoutId id="2147483741" r:id="rId5"/>
    <p:sldLayoutId id="2147483719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47" r:id="rId12"/>
    <p:sldLayoutId id="2147483755" r:id="rId13"/>
    <p:sldLayoutId id="2147483756" r:id="rId14"/>
    <p:sldLayoutId id="2147483730" r:id="rId15"/>
    <p:sldLayoutId id="2147483733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old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Telemedicine services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7700">
        <p:fade/>
      </p:transition>
    </mc:Choice>
    <mc:Fallback>
      <p:transition advTm="17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24/7 online care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6C1871-9709-7142-A9AE-2C545FAFBB3F}"/>
              </a:ext>
            </a:extLst>
          </p:cNvPr>
          <p:cNvSpPr txBox="1"/>
          <p:nvPr/>
        </p:nvSpPr>
        <p:spPr>
          <a:xfrm>
            <a:off x="281137" y="1491910"/>
            <a:ext cx="69731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 Regular"/>
              </a:rPr>
              <a:t>Save time and money by getting treated right from your smartphone, tablet or computer. Your plan has options.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EF6F7BD-BD87-214F-8062-AFB1454D745B}"/>
              </a:ext>
            </a:extLst>
          </p:cNvPr>
          <p:cNvSpPr txBox="1"/>
          <p:nvPr/>
        </p:nvSpPr>
        <p:spPr>
          <a:xfrm>
            <a:off x="1166707" y="3082119"/>
            <a:ext cx="516819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Answer a few questions anytime, anywhere.</a:t>
            </a:r>
          </a:p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Treatment plan and prescription in about one hour.</a:t>
            </a:r>
          </a:p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More than 60 common conditions.</a:t>
            </a:r>
          </a:p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You’re only charged if Virtuwell can treat you, plus unlimited follow-up calls are free. </a:t>
            </a:r>
          </a:p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Use your member ID card to check your cost at </a:t>
            </a:r>
            <a:r>
              <a:rPr lang="en-US" sz="1600" b="1" dirty="0">
                <a:latin typeface="Arial Regular"/>
                <a:cs typeface="Arial" panose="020B0604020202020204" pitchFamily="34" charset="0"/>
              </a:rPr>
              <a:t>virtuwell.com/cost/healthpartners.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6A4A5E8-BF62-1746-923C-294730547BF4}"/>
              </a:ext>
            </a:extLst>
          </p:cNvPr>
          <p:cNvSpPr/>
          <p:nvPr/>
        </p:nvSpPr>
        <p:spPr>
          <a:xfrm>
            <a:off x="1166707" y="2574741"/>
            <a:ext cx="971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91E60"/>
                </a:solidFill>
                <a:latin typeface="Arial Bold"/>
                <a:cs typeface="Arial" panose="020B0604020202020204" pitchFamily="34" charset="0"/>
              </a:rPr>
              <a:t>Easy, fast and guaranteed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4C020A-4E37-ED49-A7A1-C3775DE99BF3}"/>
              </a:ext>
            </a:extLst>
          </p:cNvPr>
          <p:cNvSpPr txBox="1"/>
          <p:nvPr/>
        </p:nvSpPr>
        <p:spPr>
          <a:xfrm>
            <a:off x="494870" y="6117788"/>
            <a:ext cx="433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virtuwell.com</a:t>
            </a:r>
            <a:endParaRPr lang="en-US" b="1" dirty="0">
              <a:solidFill>
                <a:schemeClr val="accent2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A2CDA1-35C4-E24E-BC65-91E52CFCCD6D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A11BE29-55AA-2F4C-80EB-47C57F208A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290" y="1937263"/>
            <a:ext cx="4242951" cy="492073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532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05278">
        <p:fade/>
      </p:transition>
    </mc:Choice>
    <mc:Fallback>
      <p:transition advTm="105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Skip the clinic trip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BD823DA-004D-2E47-B620-D92202C66CED}"/>
              </a:ext>
            </a:extLst>
          </p:cNvPr>
          <p:cNvSpPr txBox="1"/>
          <p:nvPr/>
        </p:nvSpPr>
        <p:spPr>
          <a:xfrm>
            <a:off x="1166707" y="3246876"/>
            <a:ext cx="4476212" cy="15542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Convenient, quick and affordable.</a:t>
            </a:r>
          </a:p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Assessment, diagnosis and prescriptions when necessary.</a:t>
            </a:r>
          </a:p>
          <a:p>
            <a:pPr marL="285750" indent="-285750">
              <a:lnSpc>
                <a:spcPts val="2000"/>
              </a:lnSpc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 Regular"/>
                <a:cs typeface="Arial" panose="020B0604020202020204" pitchFamily="34" charset="0"/>
              </a:rPr>
              <a:t>15-minute visit to treat conditions like colds, the flu and allergies.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3231126-566D-7B4F-954B-7ECADDBFDD87}"/>
              </a:ext>
            </a:extLst>
          </p:cNvPr>
          <p:cNvSpPr/>
          <p:nvPr/>
        </p:nvSpPr>
        <p:spPr>
          <a:xfrm>
            <a:off x="1166707" y="2739498"/>
            <a:ext cx="971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91E60"/>
                </a:solidFill>
                <a:latin typeface="Arial Bold"/>
                <a:cs typeface="Arial" panose="020B0604020202020204" pitchFamily="34" charset="0"/>
              </a:rPr>
              <a:t>Video chat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FE72CF-19BC-4845-B9D6-E347BD5A401A}"/>
              </a:ext>
            </a:extLst>
          </p:cNvPr>
          <p:cNvSpPr txBox="1"/>
          <p:nvPr/>
        </p:nvSpPr>
        <p:spPr>
          <a:xfrm>
            <a:off x="494870" y="6117788"/>
            <a:ext cx="433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Arial Bold"/>
                <a:cs typeface="Arial" panose="020B0604020202020204" pitchFamily="34" charset="0"/>
              </a:rPr>
              <a:t>doctorondemand</a:t>
            </a:r>
            <a:r>
              <a:rPr lang="en-US" b="1" dirty="0" err="1">
                <a:solidFill>
                  <a:schemeClr val="tx2"/>
                </a:solidFill>
                <a:latin typeface="Arial Bold"/>
                <a:cs typeface="Arial" panose="020B0604020202020204" pitchFamily="34" charset="0"/>
              </a:rPr>
              <a:t>.com</a:t>
            </a:r>
            <a:endParaRPr lang="en-US" b="1" dirty="0">
              <a:solidFill>
                <a:schemeClr val="accent2"/>
              </a:solidFill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F1D356-C755-B94F-B7DA-78B2CC4F6A5D}"/>
              </a:ext>
            </a:extLst>
          </p:cNvPr>
          <p:cNvSpPr/>
          <p:nvPr/>
        </p:nvSpPr>
        <p:spPr>
          <a:xfrm rot="16200000">
            <a:off x="178579" y="6277808"/>
            <a:ext cx="36576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5030DD2-3B15-0144-A4FF-CC8A532BC1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290" y="1937263"/>
            <a:ext cx="4242950" cy="4920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06E3EB-7DA1-474D-8C62-27728A7CFF9D}"/>
              </a:ext>
            </a:extLst>
          </p:cNvPr>
          <p:cNvSpPr txBox="1"/>
          <p:nvPr/>
        </p:nvSpPr>
        <p:spPr>
          <a:xfrm>
            <a:off x="281137" y="1491910"/>
            <a:ext cx="69731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 Regular"/>
              </a:rPr>
              <a:t>Save time and money by getting treated right from your smartphone, tablet or computer. Your plan has options.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60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80049">
        <p:fade/>
      </p:transition>
    </mc:Choice>
    <mc:Fallback>
      <p:transition advTm="80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320EDC-A6DD-4640-A9E4-7E15E00171A3}"/>
              </a:ext>
            </a:extLst>
          </p:cNvPr>
          <p:cNvSpPr txBox="1"/>
          <p:nvPr/>
        </p:nvSpPr>
        <p:spPr>
          <a:xfrm>
            <a:off x="158455" y="4989696"/>
            <a:ext cx="546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i="0" dirty="0">
                <a:solidFill>
                  <a:schemeClr val="bg1"/>
                </a:solidFill>
                <a:latin typeface="Arial Bold"/>
              </a:rPr>
              <a:t>Thanks!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D77340-CA9F-4C40-B080-EA06408ECF5D}"/>
              </a:ext>
            </a:extLst>
          </p:cNvPr>
          <p:cNvSpPr txBox="1"/>
          <p:nvPr/>
        </p:nvSpPr>
        <p:spPr>
          <a:xfrm>
            <a:off x="241442" y="6328454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i="0" dirty="0" err="1">
                <a:solidFill>
                  <a:schemeClr val="bg1"/>
                </a:solidFill>
                <a:latin typeface="Arial Regular"/>
              </a:rPr>
              <a:t>healthpartners.com</a:t>
            </a:r>
            <a:endParaRPr lang="en-US" sz="1600" b="0" i="0" dirty="0">
              <a:solidFill>
                <a:schemeClr val="bg1"/>
              </a:solidFill>
              <a:latin typeface="Arial Regular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7656">
        <p:fade/>
      </p:transition>
    </mc:Choice>
    <mc:Fallback>
      <p:transition advTm="47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40803969"/>
  <p:tag name="SAVOCOMPONENTID" val="3f900958-da18-4063-aa48-d8d309a6a3d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ODOCUMENTID" val="40803969"/>
  <p:tag name="SAVOCOMPONENTID" val="523f3e9a-acb2-490a-8ec7-b90533ed41c4"/>
</p:tagLst>
</file>

<file path=ppt/theme/theme1.xml><?xml version="1.0" encoding="utf-8"?>
<a:theme xmlns:a="http://schemas.openxmlformats.org/drawingml/2006/main" name="1_Office Theme">
  <a:themeElements>
    <a:clrScheme name="HealthPartners">
      <a:dk1>
        <a:srgbClr val="212020"/>
      </a:dk1>
      <a:lt1>
        <a:srgbClr val="FFFFFF"/>
      </a:lt1>
      <a:dk2>
        <a:srgbClr val="868A8E"/>
      </a:dk2>
      <a:lt2>
        <a:srgbClr val="C7C8C8"/>
      </a:lt2>
      <a:accent1>
        <a:srgbClr val="5F489C"/>
      </a:accent1>
      <a:accent2>
        <a:srgbClr val="B25EA4"/>
      </a:accent2>
      <a:accent3>
        <a:srgbClr val="36C3DB"/>
      </a:accent3>
      <a:accent4>
        <a:srgbClr val="A1DBEC"/>
      </a:accent4>
      <a:accent5>
        <a:srgbClr val="7EC352"/>
      </a:accent5>
      <a:accent6>
        <a:srgbClr val="00A650"/>
      </a:accent6>
      <a:hlink>
        <a:srgbClr val="0563C1"/>
      </a:hlink>
      <a:folHlink>
        <a:srgbClr val="EF41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System" displayName="System" id="ef6718e5-87b1-4028-b886-82c87fb43145" isdomainofvalue="False" dataSourceId="6b728a9c-b131-42f7-ba0c-d1e8bc91fe8f"/>
</file>

<file path=customXml/item2.xml><?xml version="1.0" encoding="utf-8"?>
<VariableListDefinition name="Computed" displayName="Computed" id="4be9a94f-df65-4cc6-a48a-de118fff2730" isdomainofvalue="False" dataSourceId="51b2204b-6aca-4891-a1b1-754a541e2517"/>
</file>

<file path=customXml/item3.xml><?xml version="1.0" encoding="utf-8"?>
<VariableListDefinition name="AD_HOC" displayName="AD_HOC" id="d21b5aa0-49e1-4468-a000-6359ff40dc2f" isdomainofvalue="False" dataSourceId="ad50022d-fe2b-4947-bca6-08be320de808"/>
</file>

<file path=customXml/item4.xml><?xml version="1.0" encoding="utf-8"?>
<VariableList UniqueId="ef6718e5-87b1-4028-b886-82c87fb43145" Name="System" ContentType="XML" MajorVersion="0" MinorVersion="1" isLocalCopy="False" IsBaseObject="False" DataSourceId="6b728a9c-b131-42f7-ba0c-d1e8bc91fe8f" DataSourceMajorVersion="0" DataSourceMinorVersion="1"/>
</file>

<file path=customXml/item5.xml><?xml version="1.0" encoding="utf-8"?>
<VariableList UniqueId="4be9a94f-df65-4cc6-a48a-de118fff2730" Name="Computed" ContentType="XML" MajorVersion="0" MinorVersion="1" isLocalCopy="False" IsBaseObject="False" DataSourceId="51b2204b-6aca-4891-a1b1-754a541e2517" DataSourceMajorVersion="0" DataSourceMinorVersion="1"/>
</file>

<file path=customXml/item6.xml><?xml version="1.0" encoding="utf-8"?>
<AllExternalAdhocVariableMappings/>
</file>

<file path=customXml/item7.xml><?xml version="1.0" encoding="utf-8"?>
<VariableList UniqueId="d21b5aa0-49e1-4468-a000-6359ff40dc2f" Name="AD_HOC" ContentType="XML" MajorVersion="0" MinorVersion="1" isLocalCopy="False" IsBaseObject="False" DataSourceId="ad50022d-fe2b-4947-bca6-08be320de808" DataSourceMajorVersion="0" DataSourceMinorVersion="1"/>
</file>

<file path=customXml/itemProps1.xml><?xml version="1.0" encoding="utf-8"?>
<ds:datastoreItem xmlns:ds="http://schemas.openxmlformats.org/officeDocument/2006/customXml" ds:itemID="{415EEF7F-994D-40B3-B763-4EAFDC601F69}">
  <ds:schemaRefs/>
</ds:datastoreItem>
</file>

<file path=customXml/itemProps2.xml><?xml version="1.0" encoding="utf-8"?>
<ds:datastoreItem xmlns:ds="http://schemas.openxmlformats.org/officeDocument/2006/customXml" ds:itemID="{E3E3E378-C380-450A-9B83-B63B31929AFB}">
  <ds:schemaRefs/>
</ds:datastoreItem>
</file>

<file path=customXml/itemProps3.xml><?xml version="1.0" encoding="utf-8"?>
<ds:datastoreItem xmlns:ds="http://schemas.openxmlformats.org/officeDocument/2006/customXml" ds:itemID="{106BC99B-AE6C-45C1-8242-65EE313B67BD}">
  <ds:schemaRefs/>
</ds:datastoreItem>
</file>

<file path=customXml/itemProps4.xml><?xml version="1.0" encoding="utf-8"?>
<ds:datastoreItem xmlns:ds="http://schemas.openxmlformats.org/officeDocument/2006/customXml" ds:itemID="{4AC6DF57-2FA4-4CA8-94C6-87800622293B}">
  <ds:schemaRefs/>
</ds:datastoreItem>
</file>

<file path=customXml/itemProps5.xml><?xml version="1.0" encoding="utf-8"?>
<ds:datastoreItem xmlns:ds="http://schemas.openxmlformats.org/officeDocument/2006/customXml" ds:itemID="{BDDF6601-0FA1-456E-995F-ED657B792AD6}">
  <ds:schemaRefs/>
</ds:datastoreItem>
</file>

<file path=customXml/itemProps6.xml><?xml version="1.0" encoding="utf-8"?>
<ds:datastoreItem xmlns:ds="http://schemas.openxmlformats.org/officeDocument/2006/customXml" ds:itemID="{435E36D1-5404-42EA-98DC-B79831943D65}">
  <ds:schemaRefs/>
</ds:datastoreItem>
</file>

<file path=customXml/itemProps7.xml><?xml version="1.0" encoding="utf-8"?>
<ds:datastoreItem xmlns:ds="http://schemas.openxmlformats.org/officeDocument/2006/customXml" ds:itemID="{AD7DF0A6-CE59-4E90-95ED-9A1F576D2A4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21971</TotalTime>
  <Words>714</Words>
  <Application>Microsoft Office PowerPoint</Application>
  <PresentationFormat>Widescreen</PresentationFormat>
  <Paragraphs>45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Bold</vt:lpstr>
      <vt:lpstr>Arial Regular</vt:lpstr>
      <vt:lpstr>Calibri</vt:lpstr>
      <vt:lpstr>1_Office Theme</vt:lpstr>
      <vt:lpstr>Telemedicine services</vt:lpstr>
      <vt:lpstr>24/7 online care</vt:lpstr>
      <vt:lpstr>Skip the clinic trip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Fairbanks, Amanda N</cp:lastModifiedBy>
  <cp:revision>465</cp:revision>
  <cp:lastPrinted>2019-08-15T16:11:28Z</cp:lastPrinted>
  <dcterms:created xsi:type="dcterms:W3CDTF">2019-06-11T17:43:11Z</dcterms:created>
  <dcterms:modified xsi:type="dcterms:W3CDTF">2020-08-12T16:21:56Z</dcterms:modified>
</cp:coreProperties>
</file>