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8"/>
  </p:sldMasterIdLst>
  <p:notesMasterIdLst>
    <p:notesMasterId r:id="rId15"/>
  </p:notesMasterIdLst>
  <p:handoutMasterIdLst>
    <p:handoutMasterId r:id="rId16"/>
  </p:handoutMasterIdLst>
  <p:sldIdLst>
    <p:sldId id="431" r:id="rId9"/>
    <p:sldId id="503" r:id="rId10"/>
    <p:sldId id="502" r:id="rId11"/>
    <p:sldId id="355" r:id="rId12"/>
    <p:sldId id="354" r:id="rId13"/>
    <p:sldId id="490" r:id="rId14"/>
  </p:sldIdLst>
  <p:sldSz cx="12192000" cy="6858000"/>
  <p:notesSz cx="9144000" cy="6858000"/>
  <p:custDataLst>
    <p:custData r:id="rId4"/>
    <p:custData r:id="rId1"/>
    <p:custData r:id="rId6"/>
    <p:custData r:id="rId7"/>
    <p:custData r:id="rId3"/>
    <p:custData r:id="rId5"/>
    <p:custData r:id="rId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05A"/>
    <a:srgbClr val="36C3DB"/>
    <a:srgbClr val="00402F"/>
    <a:srgbClr val="7EC352"/>
    <a:srgbClr val="1776B5"/>
    <a:srgbClr val="291E60"/>
    <a:srgbClr val="60489D"/>
    <a:srgbClr val="EF426D"/>
    <a:srgbClr val="222021"/>
    <a:srgbClr val="878A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5" autoAdjust="0"/>
    <p:restoredTop sz="91562" autoAdjust="0"/>
  </p:normalViewPr>
  <p:slideViewPr>
    <p:cSldViewPr snapToGrid="0" snapToObjects="1" showGuides="1">
      <p:cViewPr varScale="1">
        <p:scale>
          <a:sx n="89" d="100"/>
          <a:sy n="89" d="100"/>
        </p:scale>
        <p:origin x="120"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5" Type="http://schemas.openxmlformats.org/officeDocument/2006/relationships/customXml" Target="../customXml/item5.xml"/><Relationship Id="rId15"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3AC06B-CA71-9642-9C6D-C35390FA2CA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CA092B-A644-EF49-91CE-FDF1E0163BE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B1F75E3-DCDE-EA4F-B164-48873368BA56}" type="datetimeFigureOut">
              <a:rPr lang="en-US" smtClean="0"/>
              <a:t>4/2/2021</a:t>
            </a:fld>
            <a:endParaRPr lang="en-US"/>
          </a:p>
        </p:txBody>
      </p:sp>
      <p:sp>
        <p:nvSpPr>
          <p:cNvPr id="4" name="Footer Placeholder 3">
            <a:extLst>
              <a:ext uri="{FF2B5EF4-FFF2-40B4-BE49-F238E27FC236}">
                <a16:creationId xmlns:a16="http://schemas.microsoft.com/office/drawing/2014/main" id="{472001DD-C83F-E64A-9C30-276C43F98DC3}"/>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2B9FA9-36A0-AE4F-BC18-ECBB49470647}"/>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FAFD7B5-E355-7042-A933-89F7D9750715}" type="slidenum">
              <a:rPr lang="en-US" smtClean="0"/>
              <a:t>‹#›</a:t>
            </a:fld>
            <a:endParaRPr lang="en-US"/>
          </a:p>
        </p:txBody>
      </p:sp>
    </p:spTree>
    <p:extLst>
      <p:ext uri="{BB962C8B-B14F-4D97-AF65-F5344CB8AC3E}">
        <p14:creationId xmlns:p14="http://schemas.microsoft.com/office/powerpoint/2010/main" val="227148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0CFB053-79E6-CC48-BD95-EEAAB69FE8E5}" type="datetimeFigureOut">
              <a:rPr lang="en-US" smtClean="0"/>
              <a:t>4/2/2021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7AEEF15-5609-C848-B62A-20DC87DAC009}" type="slidenum">
              <a:rPr lang="en-US" smtClean="0"/>
              <a:t>‹#›</a:t>
            </a:fld>
            <a:endParaRPr lang="en-US"/>
          </a:p>
        </p:txBody>
      </p:sp>
    </p:spTree>
    <p:extLst>
      <p:ext uri="{BB962C8B-B14F-4D97-AF65-F5344CB8AC3E}">
        <p14:creationId xmlns:p14="http://schemas.microsoft.com/office/powerpoint/2010/main" val="19775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Amanda Fairbanks and today I am going to walk you through the</a:t>
            </a:r>
            <a:r>
              <a:rPr lang="en-US" baseline="0" dirty="0"/>
              <a:t> Disease and Case Management programs offered to you as a </a:t>
            </a:r>
            <a:r>
              <a:rPr lang="en-US" baseline="0" dirty="0" err="1"/>
              <a:t>sourcewell</a:t>
            </a:r>
            <a:r>
              <a:rPr lang="en-US" baseline="0" dirty="0"/>
              <a:t> member.</a:t>
            </a:r>
            <a:endParaRPr lang="en-US" dirty="0"/>
          </a:p>
        </p:txBody>
      </p:sp>
      <p:sp>
        <p:nvSpPr>
          <p:cNvPr id="4" name="Slide Number Placeholder 3"/>
          <p:cNvSpPr>
            <a:spLocks noGrp="1"/>
          </p:cNvSpPr>
          <p:nvPr>
            <p:ph type="sldNum" sz="quarter" idx="5"/>
          </p:nvPr>
        </p:nvSpPr>
        <p:spPr/>
        <p:txBody>
          <a:bodyPr/>
          <a:lstStyle/>
          <a:p>
            <a:fld id="{9CA2D753-5CDC-494F-860E-9ED665ABDDD0}" type="slidenum">
              <a:rPr lang="en-US" smtClean="0"/>
              <a:t>1</a:t>
            </a:fld>
            <a:endParaRPr lang="en-US"/>
          </a:p>
        </p:txBody>
      </p:sp>
    </p:spTree>
    <p:extLst>
      <p:ext uri="{BB962C8B-B14F-4D97-AF65-F5344CB8AC3E}">
        <p14:creationId xmlns:p14="http://schemas.microsoft.com/office/powerpoint/2010/main" val="223609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 what is Disease and Case Management? Well we know Living with a health condition is easier when you have a team of people to support you. and that’s exactly what our disease and case management team does – you can Work with a nurse one-on-one at no cost.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You can specifically Get support for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Asthma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Depression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Diabetes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Heart disease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Rheumatoid arthritis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And more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How it works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Working with a HealthPartners nurse is a great addition to your health care team. Through phone calls and other communications, we’ll support you in feeling your best and meeting your personal health goals. It’s all confidential and no cost for HealthPartners members.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We will help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Answer questions and provide resources about your condition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Discuss how your treatment is going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Navigate the health system and your benefits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Work with your doctor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And more</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Visit </a:t>
            </a:r>
            <a:r>
              <a:rPr lang="en-US" sz="1200" b="1" i="0" u="none" strike="noStrike" kern="1200" baseline="0" dirty="0" err="1">
                <a:solidFill>
                  <a:schemeClr val="tx1"/>
                </a:solidFill>
                <a:latin typeface="+mn-lt"/>
                <a:ea typeface="+mn-ea"/>
                <a:cs typeface="+mn-cs"/>
              </a:rPr>
              <a:t>healthpartners.com</a:t>
            </a:r>
            <a:r>
              <a:rPr lang="en-US" sz="1200" b="1" i="0" u="none" strike="noStrike" kern="1200" baseline="0" dirty="0">
                <a:solidFill>
                  <a:schemeClr val="tx1"/>
                </a:solidFill>
                <a:latin typeface="+mn-lt"/>
                <a:ea typeface="+mn-ea"/>
                <a:cs typeface="+mn-cs"/>
              </a:rPr>
              <a:t>/</a:t>
            </a:r>
            <a:r>
              <a:rPr lang="en-US" sz="1200" b="1" i="0" u="none" strike="noStrike" kern="1200" baseline="0" dirty="0" err="1">
                <a:solidFill>
                  <a:schemeClr val="tx1"/>
                </a:solidFill>
                <a:latin typeface="+mn-lt"/>
                <a:ea typeface="+mn-ea"/>
                <a:cs typeface="+mn-cs"/>
              </a:rPr>
              <a:t>nursesupport</a:t>
            </a:r>
            <a:r>
              <a:rPr lang="en-US" sz="1200" b="0" i="0" u="none" strike="noStrike" kern="1200" baseline="0" dirty="0">
                <a:solidFill>
                  <a:schemeClr val="tx1"/>
                </a:solidFill>
                <a:latin typeface="+mn-lt"/>
                <a:ea typeface="+mn-ea"/>
                <a:cs typeface="+mn-cs"/>
              </a:rPr>
              <a:t> to learn more about our condition management services.</a:t>
            </a:r>
          </a:p>
        </p:txBody>
      </p:sp>
      <p:sp>
        <p:nvSpPr>
          <p:cNvPr id="4" name="Slide Number Placeholder 3"/>
          <p:cNvSpPr>
            <a:spLocks noGrp="1"/>
          </p:cNvSpPr>
          <p:nvPr>
            <p:ph type="sldNum" sz="quarter" idx="5"/>
          </p:nvPr>
        </p:nvSpPr>
        <p:spPr/>
        <p:txBody>
          <a:bodyPr/>
          <a:lstStyle/>
          <a:p>
            <a:fld id="{07AEEF15-5609-C848-B62A-20DC87DAC009}" type="slidenum">
              <a:rPr lang="en-US" smtClean="0"/>
              <a:t>2</a:t>
            </a:fld>
            <a:endParaRPr lang="en-US"/>
          </a:p>
        </p:txBody>
      </p:sp>
    </p:spTree>
    <p:extLst>
      <p:ext uri="{BB962C8B-B14F-4D97-AF65-F5344CB8AC3E}">
        <p14:creationId xmlns:p14="http://schemas.microsoft.com/office/powerpoint/2010/main" val="345395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dig into this resource further – with the </a:t>
            </a:r>
            <a:r>
              <a:rPr lang="en-US" baseline="0" dirty="0" err="1"/>
              <a:t>Sourcewell</a:t>
            </a:r>
            <a:r>
              <a:rPr lang="en-US" baseline="0" dirty="0"/>
              <a:t> pool, you also have additional support for enhanced help In 3 areas – low back pain, pregnancy and cancer. I am going to start with Low Back Pain. </a:t>
            </a:r>
            <a:r>
              <a:rPr lang="en-US" dirty="0"/>
              <a:t>Our nurses can help make sure back pain doesn’t keep</a:t>
            </a:r>
            <a:r>
              <a:rPr lang="en-US" baseline="0" dirty="0"/>
              <a:t> </a:t>
            </a:r>
            <a:r>
              <a:rPr lang="en-US" dirty="0"/>
              <a:t>you down. HealthPartners members get support and resources at no cost.</a:t>
            </a:r>
          </a:p>
          <a:p>
            <a:endParaRPr lang="en-US" dirty="0"/>
          </a:p>
          <a:p>
            <a:r>
              <a:rPr lang="en-US" b="1" dirty="0"/>
              <a:t>Personal nurse support</a:t>
            </a:r>
          </a:p>
          <a:p>
            <a:r>
              <a:rPr lang="en-US" dirty="0"/>
              <a:t>When you’re dealing with back pain, it can be frustrating to feel like nothing works. Our nurses are here to listen and suggest personalized solutions to help you feel better.</a:t>
            </a:r>
          </a:p>
          <a:p>
            <a:endParaRPr lang="en-US" dirty="0"/>
          </a:p>
          <a:p>
            <a:r>
              <a:rPr lang="en-US" b="1" dirty="0"/>
              <a:t>How it works</a:t>
            </a:r>
          </a:p>
          <a:p>
            <a:r>
              <a:rPr lang="en-US" dirty="0"/>
              <a:t>Working with a HealthPartners nurse is a great addition to your health care team. Through phone calls and other </a:t>
            </a:r>
            <a:r>
              <a:rPr lang="en-US" dirty="0" err="1"/>
              <a:t>communciations</a:t>
            </a:r>
            <a:r>
              <a:rPr lang="en-US" dirty="0"/>
              <a:t>, we’ll support you in feeling your best and meeting your personal health goals. All support is confidential, and you can stop at any time.</a:t>
            </a:r>
          </a:p>
          <a:p>
            <a:endParaRPr lang="en-US" dirty="0"/>
          </a:p>
          <a:p>
            <a:r>
              <a:rPr lang="en-US" b="1" dirty="0"/>
              <a:t>Partnering with you</a:t>
            </a:r>
          </a:p>
          <a:p>
            <a:r>
              <a:rPr lang="en-US" dirty="0"/>
              <a:t>Most Americans will experience back pain at some point in their lives. Although it’s common, there are many myths about the causes and treatment for back pain. Depending on your pain, we’ll give you tips on prevention, exercises and options.</a:t>
            </a:r>
            <a:r>
              <a:rPr lang="en-US" baseline="0" dirty="0"/>
              <a:t> </a:t>
            </a:r>
            <a:r>
              <a:rPr lang="en-US" dirty="0"/>
              <a:t>We’ll discuss questions like:</a:t>
            </a:r>
          </a:p>
          <a:p>
            <a:pPr marL="171450" indent="-171450">
              <a:buFont typeface="Arial" panose="020B0604020202020204" pitchFamily="34" charset="0"/>
              <a:buChar char="•"/>
            </a:pPr>
            <a:r>
              <a:rPr lang="en-US" dirty="0"/>
              <a:t>What’s working well for you right now?</a:t>
            </a:r>
          </a:p>
          <a:p>
            <a:pPr marL="171450" indent="-171450">
              <a:buFont typeface="Arial" panose="020B0604020202020204" pitchFamily="34" charset="0"/>
              <a:buChar char="•"/>
            </a:pPr>
            <a:r>
              <a:rPr lang="en-US" dirty="0"/>
              <a:t>Where do you need more help?</a:t>
            </a:r>
          </a:p>
          <a:p>
            <a:pPr marL="171450" indent="-171450">
              <a:buFont typeface="Arial" panose="020B0604020202020204" pitchFamily="34" charset="0"/>
              <a:buChar char="•"/>
            </a:pPr>
            <a:r>
              <a:rPr lang="en-US" dirty="0"/>
              <a:t>What are your treatment options?</a:t>
            </a:r>
          </a:p>
          <a:p>
            <a:endParaRPr lang="en-US" dirty="0"/>
          </a:p>
          <a:p>
            <a:r>
              <a:rPr lang="en-US" b="0" baseline="0" dirty="0"/>
              <a:t>V</a:t>
            </a:r>
            <a:r>
              <a:rPr lang="en-US" dirty="0"/>
              <a:t>isit </a:t>
            </a:r>
            <a:r>
              <a:rPr lang="en-US" b="1" dirty="0"/>
              <a:t>healthpartners.com/</a:t>
            </a:r>
            <a:r>
              <a:rPr lang="en-US" b="1" dirty="0" err="1"/>
              <a:t>backhealth</a:t>
            </a:r>
            <a:r>
              <a:rPr lang="en-US" dirty="0"/>
              <a:t> to learn more about back pain.</a:t>
            </a:r>
            <a:r>
              <a:rPr lang="en-US" baseline="0" dirty="0"/>
              <a:t> </a:t>
            </a:r>
            <a:r>
              <a:rPr lang="en-US" b="0" dirty="0"/>
              <a:t>To get started,</a:t>
            </a:r>
            <a:r>
              <a:rPr lang="en-US" b="0" baseline="0" dirty="0"/>
              <a:t> f</a:t>
            </a:r>
            <a:r>
              <a:rPr lang="en-US" dirty="0"/>
              <a:t>ill out the form at </a:t>
            </a:r>
            <a:r>
              <a:rPr lang="en-US" b="1" dirty="0"/>
              <a:t>healthpartners.com/</a:t>
            </a:r>
            <a:r>
              <a:rPr lang="en-US" b="1" dirty="0" err="1"/>
              <a:t>healthsuppor</a:t>
            </a:r>
            <a:r>
              <a:rPr lang="en-US" b="1" baseline="0" dirty="0" err="1"/>
              <a:t>t</a:t>
            </a:r>
            <a:r>
              <a:rPr lang="en-US" dirty="0"/>
              <a:t>.</a:t>
            </a:r>
          </a:p>
          <a:p>
            <a:endParaRPr lang="en-US" dirty="0"/>
          </a:p>
        </p:txBody>
      </p:sp>
      <p:sp>
        <p:nvSpPr>
          <p:cNvPr id="4" name="Slide Number Placeholder 3"/>
          <p:cNvSpPr>
            <a:spLocks noGrp="1"/>
          </p:cNvSpPr>
          <p:nvPr>
            <p:ph type="sldNum" sz="quarter" idx="5"/>
          </p:nvPr>
        </p:nvSpPr>
        <p:spPr/>
        <p:txBody>
          <a:bodyPr/>
          <a:lstStyle/>
          <a:p>
            <a:fld id="{07AEEF15-5609-C848-B62A-20DC87DAC009}" type="slidenum">
              <a:rPr lang="en-US" smtClean="0"/>
              <a:t>3</a:t>
            </a:fld>
            <a:endParaRPr lang="en-US"/>
          </a:p>
        </p:txBody>
      </p:sp>
    </p:spTree>
    <p:extLst>
      <p:ext uri="{BB962C8B-B14F-4D97-AF65-F5344CB8AC3E}">
        <p14:creationId xmlns:p14="http://schemas.microsoft.com/office/powerpoint/2010/main" val="1003070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second resource available to you in the </a:t>
            </a:r>
            <a:r>
              <a:rPr lang="en-US" sz="1200" b="0" i="0" u="none" strike="noStrike" kern="1200" baseline="0" dirty="0" err="1">
                <a:solidFill>
                  <a:schemeClr val="tx1"/>
                </a:solidFill>
                <a:latin typeface="+mn-lt"/>
                <a:ea typeface="+mn-ea"/>
                <a:cs typeface="+mn-cs"/>
              </a:rPr>
              <a:t>Sourcewell</a:t>
            </a:r>
            <a:r>
              <a:rPr lang="en-US" sz="1200" b="0" i="0" u="none" strike="noStrike" kern="1200" baseline="0" dirty="0">
                <a:solidFill>
                  <a:schemeClr val="tx1"/>
                </a:solidFill>
                <a:latin typeface="+mn-lt"/>
                <a:ea typeface="+mn-ea"/>
                <a:cs typeface="+mn-cs"/>
              </a:rPr>
              <a:t> pool is enhanced support with our team of cancer nurses. If you’re facing a cancer diagnosis, we want you to know you’re not alone. Our nurses will be with you every step of the way.</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 nurse is ready to help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Working with a nurse will give you all the extras. We’re here for you – lean on us for support. We can offer advice and guidance to help make facing cancer a little less overwhelming.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We’re here to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Help you make decisions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Talk through what’s working well in your treatment, and what’s not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Connect you to resources between doctor visits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Just listen when you need to talk </a:t>
            </a:r>
          </a:p>
          <a:p>
            <a:endParaRPr lang="en-US" dirty="0"/>
          </a:p>
          <a:p>
            <a:r>
              <a:rPr lang="en-US" b="0" dirty="0"/>
              <a:t>To get started v</a:t>
            </a:r>
            <a:r>
              <a:rPr lang="en-US" dirty="0"/>
              <a:t>isit </a:t>
            </a:r>
            <a:r>
              <a:rPr lang="en-US" b="1" dirty="0"/>
              <a:t>healthpartners.com/</a:t>
            </a:r>
            <a:r>
              <a:rPr lang="en-US" b="1" dirty="0" err="1"/>
              <a:t>cancersupport</a:t>
            </a:r>
            <a:endParaRPr lang="en-US" b="1" dirty="0"/>
          </a:p>
        </p:txBody>
      </p:sp>
      <p:sp>
        <p:nvSpPr>
          <p:cNvPr id="4" name="Slide Number Placeholder 3"/>
          <p:cNvSpPr>
            <a:spLocks noGrp="1"/>
          </p:cNvSpPr>
          <p:nvPr>
            <p:ph type="sldNum" sz="quarter" idx="10"/>
          </p:nvPr>
        </p:nvSpPr>
        <p:spPr/>
        <p:txBody>
          <a:bodyPr/>
          <a:lstStyle/>
          <a:p>
            <a:fld id="{6F02DC54-C7A2-4E31-BFC0-9DAFD9FCD954}" type="slidenum">
              <a:rPr lang="en-US" smtClean="0"/>
              <a:pPr/>
              <a:t>4</a:t>
            </a:fld>
            <a:endParaRPr lang="en-US" dirty="0"/>
          </a:p>
        </p:txBody>
      </p:sp>
    </p:spTree>
    <p:extLst>
      <p:ext uri="{BB962C8B-B14F-4D97-AF65-F5344CB8AC3E}">
        <p14:creationId xmlns:p14="http://schemas.microsoft.com/office/powerpoint/2010/main" val="443523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last enhanced resource I want to speak to is our Healthy Pregnancy Support that is available to you with the </a:t>
            </a:r>
            <a:r>
              <a:rPr lang="en-US" sz="1200" b="0" i="0" u="none" strike="noStrike" kern="1200" baseline="0" dirty="0" err="1">
                <a:solidFill>
                  <a:schemeClr val="tx1"/>
                </a:solidFill>
                <a:latin typeface="+mn-lt"/>
                <a:ea typeface="+mn-ea"/>
                <a:cs typeface="+mn-cs"/>
              </a:rPr>
              <a:t>Sourcewell</a:t>
            </a:r>
            <a:r>
              <a:rPr lang="en-US" sz="1200" b="0" i="0" u="none" strike="noStrike" kern="1200" baseline="0" dirty="0">
                <a:solidFill>
                  <a:schemeClr val="tx1"/>
                </a:solidFill>
                <a:latin typeface="+mn-lt"/>
                <a:ea typeface="+mn-ea"/>
                <a:cs typeface="+mn-cs"/>
              </a:rPr>
              <a:t> pool. If you’re pregnant or thinking about it, we have lots of resources to support you – all available at no cost for HealthPartners members.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Planning and pregnancy support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Start by taking the online assessment.</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Based on your answers, you may choose to get a call from a nurse or sign up for educational emails. We’ll work with you over the phone to answer questions and give advice when you’re between doctor visits.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24/7 phone support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Get help from a nurse whenever you need it – even at 3 </a:t>
            </a:r>
            <a:r>
              <a:rPr lang="en-US" sz="1200" b="0" i="0" u="none" strike="noStrike" kern="1200" baseline="0" dirty="0" err="1">
                <a:solidFill>
                  <a:schemeClr val="tx1"/>
                </a:solidFill>
                <a:latin typeface="+mn-lt"/>
                <a:ea typeface="+mn-ea"/>
                <a:cs typeface="+mn-cs"/>
              </a:rPr>
              <a:t>a.m</a:t>
            </a:r>
            <a:r>
              <a:rPr lang="en-US" sz="1200" b="0" i="0" u="none" strike="noStrike" kern="1200" baseline="0" dirty="0">
                <a:solidFill>
                  <a:schemeClr val="tx1"/>
                </a:solidFill>
                <a:latin typeface="+mn-lt"/>
                <a:ea typeface="+mn-ea"/>
                <a:cs typeface="+mn-cs"/>
              </a:rPr>
              <a:t> by calling the </a:t>
            </a:r>
            <a:r>
              <a:rPr lang="en-US" sz="1200" b="0" i="0" u="none" strike="noStrike" kern="1200" baseline="0" dirty="0" err="1">
                <a:solidFill>
                  <a:schemeClr val="tx1"/>
                </a:solidFill>
                <a:latin typeface="+mn-lt"/>
                <a:ea typeface="+mn-ea"/>
                <a:cs typeface="+mn-cs"/>
              </a:rPr>
              <a:t>BabyLine</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Pregnancy tips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Learn about budgeting for child care, eating healthy and more. After taking the online assessment, you can choose to sign up for educational emails. You can also get tips texted to your phone by texting BABY to </a:t>
            </a:r>
            <a:r>
              <a:rPr lang="en-US" sz="1200" b="1" i="0" u="none" strike="noStrike" kern="1200" baseline="0" dirty="0">
                <a:solidFill>
                  <a:schemeClr val="tx1"/>
                </a:solidFill>
                <a:latin typeface="+mn-lt"/>
                <a:ea typeface="+mn-ea"/>
                <a:cs typeface="+mn-cs"/>
              </a:rPr>
              <a:t>511411 </a:t>
            </a:r>
            <a:r>
              <a:rPr lang="en-US" sz="1200" b="0" i="0" u="none" strike="noStrike" kern="1200" baseline="0" dirty="0">
                <a:solidFill>
                  <a:schemeClr val="tx1"/>
                </a:solidFill>
                <a:latin typeface="+mn-lt"/>
                <a:ea typeface="+mn-ea"/>
                <a:cs typeface="+mn-cs"/>
              </a:rPr>
              <a:t>(BEBE for Spanish).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myHealthyPregnancy</a:t>
            </a:r>
            <a:r>
              <a:rPr lang="en-US" sz="1200" b="1" i="0" u="none" strike="noStrike" kern="1200" baseline="0" dirty="0">
                <a:solidFill>
                  <a:schemeClr val="tx1"/>
                </a:solidFill>
                <a:latin typeface="+mn-lt"/>
                <a:ea typeface="+mn-ea"/>
                <a:cs typeface="+mn-cs"/>
              </a:rPr>
              <a:t> app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Get important information and fun extras for every stage of pregnancy and beyond. Search </a:t>
            </a:r>
            <a:r>
              <a:rPr lang="en-US" sz="1200" b="0" i="0" u="none" strike="noStrike" kern="1200" baseline="0" dirty="0" err="1">
                <a:solidFill>
                  <a:schemeClr val="tx1"/>
                </a:solidFill>
                <a:latin typeface="+mn-lt"/>
                <a:ea typeface="+mn-ea"/>
                <a:cs typeface="+mn-cs"/>
              </a:rPr>
              <a:t>myHealthyPregnancy</a:t>
            </a:r>
            <a:r>
              <a:rPr lang="en-US" sz="1200" b="0" i="0" u="none" strike="noStrike" kern="1200" baseline="0" dirty="0">
                <a:solidFill>
                  <a:schemeClr val="tx1"/>
                </a:solidFill>
                <a:latin typeface="+mn-lt"/>
                <a:ea typeface="+mn-ea"/>
                <a:cs typeface="+mn-cs"/>
              </a:rPr>
              <a:t> to download the app</a:t>
            </a:r>
            <a:r>
              <a:rPr lang="en-US" sz="1200" b="1"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Visit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pregnancysupport</a:t>
            </a:r>
            <a:r>
              <a:rPr lang="en-US" sz="1200" b="0" i="0" u="none" strike="noStrike" kern="1200" baseline="0" dirty="0">
                <a:solidFill>
                  <a:schemeClr val="tx1"/>
                </a:solidFill>
                <a:latin typeface="+mn-lt"/>
                <a:ea typeface="+mn-ea"/>
                <a:cs typeface="+mn-cs"/>
              </a:rPr>
              <a:t> for more resources.</a:t>
            </a:r>
          </a:p>
        </p:txBody>
      </p:sp>
      <p:sp>
        <p:nvSpPr>
          <p:cNvPr id="4" name="Slide Number Placeholder 3"/>
          <p:cNvSpPr>
            <a:spLocks noGrp="1"/>
          </p:cNvSpPr>
          <p:nvPr>
            <p:ph type="sldNum" sz="quarter" idx="10"/>
          </p:nvPr>
        </p:nvSpPr>
        <p:spPr/>
        <p:txBody>
          <a:bodyPr/>
          <a:lstStyle/>
          <a:p>
            <a:fld id="{6F02DC54-C7A2-4E31-BFC0-9DAFD9FCD954}" type="slidenum">
              <a:rPr lang="en-US" smtClean="0"/>
              <a:pPr/>
              <a:t>5</a:t>
            </a:fld>
            <a:endParaRPr lang="en-US" dirty="0"/>
          </a:p>
        </p:txBody>
      </p:sp>
    </p:spTree>
    <p:extLst>
      <p:ext uri="{BB962C8B-B14F-4D97-AF65-F5344CB8AC3E}">
        <p14:creationId xmlns:p14="http://schemas.microsoft.com/office/powerpoint/2010/main" val="86726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so much for your time today, if you have additional questions, please feel free to call member services (their phone number is listed on the back of your ID</a:t>
            </a:r>
            <a:r>
              <a:rPr lang="en-US" baseline="0" dirty="0"/>
              <a:t> card) and they can assist you with all of your questions.</a:t>
            </a:r>
            <a:endParaRPr lang="en-US" dirty="0"/>
          </a:p>
        </p:txBody>
      </p:sp>
      <p:sp>
        <p:nvSpPr>
          <p:cNvPr id="4" name="Slide Number Placeholder 3"/>
          <p:cNvSpPr>
            <a:spLocks noGrp="1"/>
          </p:cNvSpPr>
          <p:nvPr>
            <p:ph type="sldNum" sz="quarter" idx="5"/>
          </p:nvPr>
        </p:nvSpPr>
        <p:spPr/>
        <p:txBody>
          <a:bodyPr/>
          <a:lstStyle/>
          <a:p>
            <a:fld id="{07AEEF15-5609-C848-B62A-20DC87DAC009}" type="slidenum">
              <a:rPr lang="en-US" smtClean="0"/>
              <a:t>6</a:t>
            </a:fld>
            <a:endParaRPr lang="en-US"/>
          </a:p>
        </p:txBody>
      </p:sp>
    </p:spTree>
    <p:extLst>
      <p:ext uri="{BB962C8B-B14F-4D97-AF65-F5344CB8AC3E}">
        <p14:creationId xmlns:p14="http://schemas.microsoft.com/office/powerpoint/2010/main" val="422162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Robin-TitleSlide-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01E58F73-76E9-1A46-853B-E9B97A66E4F3}"/>
              </a:ext>
            </a:extLst>
          </p:cNvPr>
          <p:cNvSpPr/>
          <p:nvPr userDrawn="1"/>
        </p:nvSpPr>
        <p:spPr>
          <a:xfrm>
            <a:off x="2939672" y="1671485"/>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BC862ABF-5D70-0143-A625-3A5A5F834941}"/>
              </a:ext>
            </a:extLst>
          </p:cNvPr>
          <p:cNvSpPr/>
          <p:nvPr userDrawn="1"/>
        </p:nvSpPr>
        <p:spPr>
          <a:xfrm>
            <a:off x="4159813" y="1671485"/>
            <a:ext cx="923052" cy="923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50E62C58-1127-AA4E-ADE0-91562CB9DAC7}"/>
              </a:ext>
            </a:extLst>
          </p:cNvPr>
          <p:cNvSpPr/>
          <p:nvPr userDrawn="1"/>
        </p:nvSpPr>
        <p:spPr>
          <a:xfrm>
            <a:off x="4159813" y="2904180"/>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8E577B41-4D58-0C4E-8E6C-D61E257D0D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17" t="51321" r="20860" b="8029"/>
          <a:stretch/>
        </p:blipFill>
        <p:spPr>
          <a:xfrm>
            <a:off x="2938707" y="2836028"/>
            <a:ext cx="984294" cy="1004927"/>
          </a:xfrm>
          <a:prstGeom prst="ellipse">
            <a:avLst/>
          </a:prstGeom>
        </p:spPr>
      </p:pic>
      <p:pic>
        <p:nvPicPr>
          <p:cNvPr id="14" name="Picture 13">
            <a:extLst>
              <a:ext uri="{FF2B5EF4-FFF2-40B4-BE49-F238E27FC236}">
                <a16:creationId xmlns:a16="http://schemas.microsoft.com/office/drawing/2014/main" id="{476EED01-2E5F-274D-9E86-5D31E72AFB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228" t="28203" r="18506" b="46969"/>
          <a:stretch/>
        </p:blipFill>
        <p:spPr>
          <a:xfrm>
            <a:off x="5584044" y="1633177"/>
            <a:ext cx="4550556" cy="2175728"/>
          </a:xfrm>
          <a:prstGeom prst="roundRect">
            <a:avLst>
              <a:gd name="adj" fmla="val 50000"/>
            </a:avLst>
          </a:prstGeom>
        </p:spPr>
      </p:pic>
      <p:sp>
        <p:nvSpPr>
          <p:cNvPr id="15" name="Freeform 14">
            <a:extLst>
              <a:ext uri="{FF2B5EF4-FFF2-40B4-BE49-F238E27FC236}">
                <a16:creationId xmlns:a16="http://schemas.microsoft.com/office/drawing/2014/main" id="{646D3BC6-992C-E541-B610-E80989060F7B}"/>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 Placeholder 3">
            <a:extLst>
              <a:ext uri="{FF2B5EF4-FFF2-40B4-BE49-F238E27FC236}">
                <a16:creationId xmlns:a16="http://schemas.microsoft.com/office/drawing/2014/main" id="{3F5745AE-FBF8-124A-B4B1-F6F69786919D}"/>
              </a:ext>
            </a:extLst>
          </p:cNvPr>
          <p:cNvSpPr>
            <a:spLocks noGrp="1"/>
          </p:cNvSpPr>
          <p:nvPr>
            <p:ph type="body" sz="quarter" idx="25" hasCustomPrompt="1"/>
          </p:nvPr>
        </p:nvSpPr>
        <p:spPr>
          <a:xfrm rot="16200000">
            <a:off x="443948" y="1673257"/>
            <a:ext cx="2167698" cy="2167698"/>
          </a:xfrm>
          <a:prstGeom prst="teardrop">
            <a:avLst/>
          </a:prstGeom>
          <a:solidFill>
            <a:schemeClr val="accent1"/>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spcBef>
                <a:spcPts val="1000"/>
              </a:spcBef>
            </a:pPr>
            <a:r>
              <a:rPr lang="en-US" dirty="0">
                <a:solidFill>
                  <a:srgbClr val="FFFFFF"/>
                </a:solidFill>
              </a:rPr>
              <a:t>2021 Open</a:t>
            </a:r>
            <a:br>
              <a:rPr lang="en-US" dirty="0"/>
            </a:br>
            <a:r>
              <a:rPr lang="en-US" dirty="0">
                <a:solidFill>
                  <a:srgbClr val="FFFFFF"/>
                </a:solidFill>
              </a:rPr>
              <a:t>Enrollment</a:t>
            </a:r>
          </a:p>
        </p:txBody>
      </p:sp>
      <p:sp>
        <p:nvSpPr>
          <p:cNvPr id="13" name="Text Placeholder 5"/>
          <p:cNvSpPr>
            <a:spLocks noGrp="1"/>
          </p:cNvSpPr>
          <p:nvPr>
            <p:ph type="body" sz="quarter" idx="27" hasCustomPrompt="1"/>
          </p:nvPr>
        </p:nvSpPr>
        <p:spPr>
          <a:xfrm>
            <a:off x="8442325" y="6121277"/>
            <a:ext cx="3368675" cy="435515"/>
          </a:xfrm>
        </p:spPr>
        <p:txBody>
          <a:bodyPr anchor="ctr">
            <a:normAutofit/>
          </a:bodyPr>
          <a:lstStyle>
            <a:lvl1pPr marL="0" indent="0" algn="r">
              <a:buNone/>
              <a:defRPr sz="1800" baseline="0"/>
            </a:lvl1pPr>
          </a:lstStyle>
          <a:p>
            <a:pPr lvl="0">
              <a:lnSpc>
                <a:spcPct val="120000"/>
              </a:lnSpc>
              <a:spcBef>
                <a:spcPts val="1000"/>
              </a:spcBef>
            </a:pPr>
            <a:r>
              <a:rPr lang="en-US" dirty="0">
                <a:solidFill>
                  <a:srgbClr val="212020"/>
                </a:solidFill>
                <a:latin typeface="Arial Regular"/>
              </a:rPr>
              <a:t>Additional text, as needed</a:t>
            </a:r>
          </a:p>
        </p:txBody>
      </p:sp>
      <p:pic>
        <p:nvPicPr>
          <p:cNvPr id="16" name="Picture 15">
            <a:extLst>
              <a:ext uri="{FF2B5EF4-FFF2-40B4-BE49-F238E27FC236}">
                <a16:creationId xmlns:a16="http://schemas.microsoft.com/office/drawing/2014/main" id="{824DD4A6-95A0-E94D-87BF-E6E6DC3165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948" y="5765859"/>
            <a:ext cx="1940023" cy="790932"/>
          </a:xfrm>
          <a:prstGeom prst="rect">
            <a:avLst/>
          </a:prstGeom>
        </p:spPr>
      </p:pic>
    </p:spTree>
    <p:extLst>
      <p:ext uri="{BB962C8B-B14F-4D97-AF65-F5344CB8AC3E}">
        <p14:creationId xmlns:p14="http://schemas.microsoft.com/office/powerpoint/2010/main" val="3885157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TransitionSlide-Green">
    <p:bg>
      <p:bgPr>
        <a:solidFill>
          <a:srgbClr val="00402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50D6E-8304-1D45-8CE5-15DC2716B6D0}"/>
              </a:ext>
            </a:extLst>
          </p:cNvPr>
          <p:cNvSpPr/>
          <p:nvPr userDrawn="1"/>
        </p:nvSpPr>
        <p:spPr>
          <a:xfrm>
            <a:off x="0" y="0"/>
            <a:ext cx="12192000" cy="6858000"/>
          </a:xfrm>
          <a:prstGeom prst="rect">
            <a:avLst/>
          </a:prstGeom>
          <a:solidFill>
            <a:srgbClr val="0040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08011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TransitionSlide-Blue">
    <p:bg>
      <p:bgPr>
        <a:solidFill>
          <a:srgbClr val="1776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AFD2EB-F09A-DC49-B6F4-6BE8C6DB0D5A}"/>
              </a:ext>
            </a:extLst>
          </p:cNvPr>
          <p:cNvSpPr/>
          <p:nvPr userDrawn="1"/>
        </p:nvSpPr>
        <p:spPr>
          <a:xfrm>
            <a:off x="0" y="0"/>
            <a:ext cx="12192000" cy="6858000"/>
          </a:xfrm>
          <a:prstGeom prst="rect">
            <a:avLst/>
          </a:prstGeom>
          <a:solidFill>
            <a:srgbClr val="1776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74469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pic>
        <p:nvPicPr>
          <p:cNvPr id="3" name="Picture 2">
            <a:extLst>
              <a:ext uri="{FF2B5EF4-FFF2-40B4-BE49-F238E27FC236}">
                <a16:creationId xmlns:a16="http://schemas.microsoft.com/office/drawing/2014/main" id="{ADDB580E-C8C4-2D40-9582-8AB8387FFC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68110" y="6384044"/>
            <a:ext cx="1712738" cy="314052"/>
          </a:xfrm>
          <a:prstGeom prst="rect">
            <a:avLst/>
          </a:prstGeom>
        </p:spPr>
      </p:pic>
      <p:sp>
        <p:nvSpPr>
          <p:cNvPr id="13" name="Rectangle 12">
            <a:extLst>
              <a:ext uri="{FF2B5EF4-FFF2-40B4-BE49-F238E27FC236}">
                <a16:creationId xmlns:a16="http://schemas.microsoft.com/office/drawing/2014/main" id="{0A663617-CF49-9B47-B636-507E649F1E95}"/>
              </a:ext>
            </a:extLst>
          </p:cNvPr>
          <p:cNvSpPr/>
          <p:nvPr userDrawn="1"/>
        </p:nvSpPr>
        <p:spPr>
          <a:xfrm>
            <a:off x="344633" y="609670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99803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ank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13" name="Rectangle 12">
            <a:extLst>
              <a:ext uri="{FF2B5EF4-FFF2-40B4-BE49-F238E27FC236}">
                <a16:creationId xmlns:a16="http://schemas.microsoft.com/office/drawing/2014/main" id="{0A663617-CF49-9B47-B636-507E649F1E95}"/>
              </a:ext>
            </a:extLst>
          </p:cNvPr>
          <p:cNvSpPr/>
          <p:nvPr userDrawn="1"/>
        </p:nvSpPr>
        <p:spPr>
          <a:xfrm>
            <a:off x="344633" y="609670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EEC7F041-0EA8-1E42-BE7B-4021AC6EFC72}"/>
              </a:ext>
            </a:extLst>
          </p:cNvPr>
          <p:cNvPicPr>
            <a:picLocks noChangeAspect="1"/>
          </p:cNvPicPr>
          <p:nvPr userDrawn="1"/>
        </p:nvPicPr>
        <p:blipFill>
          <a:blip r:embed="rId3"/>
          <a:stretch>
            <a:fillRect/>
          </a:stretch>
        </p:blipFill>
        <p:spPr>
          <a:xfrm>
            <a:off x="9532431" y="5715000"/>
            <a:ext cx="2421521" cy="983096"/>
          </a:xfrm>
          <a:prstGeom prst="rect">
            <a:avLst/>
          </a:prstGeom>
        </p:spPr>
      </p:pic>
    </p:spTree>
    <p:extLst>
      <p:ext uri="{BB962C8B-B14F-4D97-AF65-F5344CB8AC3E}">
        <p14:creationId xmlns:p14="http://schemas.microsoft.com/office/powerpoint/2010/main" val="247381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ank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13" name="Rectangle 12">
            <a:extLst>
              <a:ext uri="{FF2B5EF4-FFF2-40B4-BE49-F238E27FC236}">
                <a16:creationId xmlns:a16="http://schemas.microsoft.com/office/drawing/2014/main" id="{0A663617-CF49-9B47-B636-507E649F1E95}"/>
              </a:ext>
            </a:extLst>
          </p:cNvPr>
          <p:cNvSpPr/>
          <p:nvPr userDrawn="1"/>
        </p:nvSpPr>
        <p:spPr>
          <a:xfrm>
            <a:off x="344633" y="609670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a:extLst>
              <a:ext uri="{FF2B5EF4-FFF2-40B4-BE49-F238E27FC236}">
                <a16:creationId xmlns:a16="http://schemas.microsoft.com/office/drawing/2014/main" id="{D23BE8A3-26CF-6E43-A6E6-8A8C8A997F6C}"/>
              </a:ext>
            </a:extLst>
          </p:cNvPr>
          <p:cNvPicPr>
            <a:picLocks noChangeAspect="1"/>
          </p:cNvPicPr>
          <p:nvPr userDrawn="1"/>
        </p:nvPicPr>
        <p:blipFill>
          <a:blip r:embed="rId3"/>
          <a:stretch>
            <a:fillRect/>
          </a:stretch>
        </p:blipFill>
        <p:spPr>
          <a:xfrm>
            <a:off x="10261760" y="6382595"/>
            <a:ext cx="1712738" cy="331209"/>
          </a:xfrm>
          <a:prstGeom prst="rect">
            <a:avLst/>
          </a:prstGeom>
        </p:spPr>
      </p:pic>
    </p:spTree>
    <p:extLst>
      <p:ext uri="{BB962C8B-B14F-4D97-AF65-F5344CB8AC3E}">
        <p14:creationId xmlns:p14="http://schemas.microsoft.com/office/powerpoint/2010/main" val="303909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apes">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BB07ACF7-7EFE-2B4E-A77A-06B72A34C13A}"/>
              </a:ext>
            </a:extLst>
          </p:cNvPr>
          <p:cNvSpPr>
            <a:spLocks noGrp="1"/>
          </p:cNvSpPr>
          <p:nvPr>
            <p:ph type="pic" sz="quarter" idx="10" hasCustomPrompt="1"/>
          </p:nvPr>
        </p:nvSpPr>
        <p:spPr>
          <a:xfrm>
            <a:off x="1318845" y="364913"/>
            <a:ext cx="1600382" cy="1600382"/>
          </a:xfrm>
          <a:custGeom>
            <a:avLst/>
            <a:gdLst>
              <a:gd name="connsiteX0" fmla="*/ 800191 w 1600382"/>
              <a:gd name="connsiteY0" fmla="*/ 0 h 1600382"/>
              <a:gd name="connsiteX1" fmla="*/ 1600382 w 1600382"/>
              <a:gd name="connsiteY1" fmla="*/ 800191 h 1600382"/>
              <a:gd name="connsiteX2" fmla="*/ 800191 w 1600382"/>
              <a:gd name="connsiteY2" fmla="*/ 1600382 h 1600382"/>
              <a:gd name="connsiteX3" fmla="*/ 0 w 1600382"/>
              <a:gd name="connsiteY3" fmla="*/ 800191 h 1600382"/>
              <a:gd name="connsiteX4" fmla="*/ 800191 w 1600382"/>
              <a:gd name="connsiteY4" fmla="*/ 0 h 160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82" h="1600382">
                <a:moveTo>
                  <a:pt x="800191" y="0"/>
                </a:moveTo>
                <a:cubicBezTo>
                  <a:pt x="1242124" y="0"/>
                  <a:pt x="1600382" y="358258"/>
                  <a:pt x="1600382" y="800191"/>
                </a:cubicBezTo>
                <a:cubicBezTo>
                  <a:pt x="1600382" y="1242124"/>
                  <a:pt x="1242124" y="1600382"/>
                  <a:pt x="800191" y="1600382"/>
                </a:cubicBezTo>
                <a:cubicBezTo>
                  <a:pt x="358258" y="1600382"/>
                  <a:pt x="0" y="1242124"/>
                  <a:pt x="0" y="800191"/>
                </a:cubicBez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28" name="Picture Placeholder 27">
            <a:extLst>
              <a:ext uri="{FF2B5EF4-FFF2-40B4-BE49-F238E27FC236}">
                <a16:creationId xmlns:a16="http://schemas.microsoft.com/office/drawing/2014/main" id="{58D9AC00-594C-FD43-9107-979037198B33}"/>
              </a:ext>
            </a:extLst>
          </p:cNvPr>
          <p:cNvSpPr>
            <a:spLocks noGrp="1"/>
          </p:cNvSpPr>
          <p:nvPr>
            <p:ph type="pic" sz="quarter" idx="11" hasCustomPrompt="1"/>
          </p:nvPr>
        </p:nvSpPr>
        <p:spPr>
          <a:xfrm>
            <a:off x="3136527" y="972584"/>
            <a:ext cx="3733108" cy="1600382"/>
          </a:xfrm>
          <a:custGeom>
            <a:avLst/>
            <a:gdLst>
              <a:gd name="connsiteX0" fmla="*/ 800191 w 3733108"/>
              <a:gd name="connsiteY0" fmla="*/ 0 h 1600382"/>
              <a:gd name="connsiteX1" fmla="*/ 1830767 w 3733108"/>
              <a:gd name="connsiteY1" fmla="*/ 0 h 1600382"/>
              <a:gd name="connsiteX2" fmla="*/ 1902341 w 3733108"/>
              <a:gd name="connsiteY2" fmla="*/ 0 h 1600382"/>
              <a:gd name="connsiteX3" fmla="*/ 3733108 w 3733108"/>
              <a:gd name="connsiteY3" fmla="*/ 0 h 1600382"/>
              <a:gd name="connsiteX4" fmla="*/ 3733108 w 3733108"/>
              <a:gd name="connsiteY4" fmla="*/ 800191 h 1600382"/>
              <a:gd name="connsiteX5" fmla="*/ 2932917 w 3733108"/>
              <a:gd name="connsiteY5" fmla="*/ 1600382 h 1600382"/>
              <a:gd name="connsiteX6" fmla="*/ 1902341 w 3733108"/>
              <a:gd name="connsiteY6" fmla="*/ 1600382 h 1600382"/>
              <a:gd name="connsiteX7" fmla="*/ 1830767 w 3733108"/>
              <a:gd name="connsiteY7" fmla="*/ 1600382 h 1600382"/>
              <a:gd name="connsiteX8" fmla="*/ 0 w 3733108"/>
              <a:gd name="connsiteY8" fmla="*/ 1600382 h 1600382"/>
              <a:gd name="connsiteX9" fmla="*/ 0 w 3733108"/>
              <a:gd name="connsiteY9" fmla="*/ 800191 h 1600382"/>
              <a:gd name="connsiteX10" fmla="*/ 800191 w 3733108"/>
              <a:gd name="connsiteY10" fmla="*/ 0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08" h="1600382">
                <a:moveTo>
                  <a:pt x="800191" y="0"/>
                </a:moveTo>
                <a:lnTo>
                  <a:pt x="1830767" y="0"/>
                </a:lnTo>
                <a:lnTo>
                  <a:pt x="1902341" y="0"/>
                </a:lnTo>
                <a:lnTo>
                  <a:pt x="3733108" y="0"/>
                </a:lnTo>
                <a:lnTo>
                  <a:pt x="3733108" y="800191"/>
                </a:lnTo>
                <a:cubicBezTo>
                  <a:pt x="3733108" y="1242124"/>
                  <a:pt x="3374850" y="1600382"/>
                  <a:pt x="2932917" y="1600382"/>
                </a:cubicBezTo>
                <a:lnTo>
                  <a:pt x="1902341" y="1600382"/>
                </a:lnTo>
                <a:lnTo>
                  <a:pt x="1830767" y="1600382"/>
                </a:lnTo>
                <a:lnTo>
                  <a:pt x="0" y="1600382"/>
                </a:lnTo>
                <a:lnTo>
                  <a:pt x="0" y="800191"/>
                </a:ln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5" name="Picture Placeholder 34">
            <a:extLst>
              <a:ext uri="{FF2B5EF4-FFF2-40B4-BE49-F238E27FC236}">
                <a16:creationId xmlns:a16="http://schemas.microsoft.com/office/drawing/2014/main" id="{07FCA9E5-2DC1-7B4F-B526-174F85CAA03E}"/>
              </a:ext>
            </a:extLst>
          </p:cNvPr>
          <p:cNvSpPr>
            <a:spLocks noGrp="1"/>
          </p:cNvSpPr>
          <p:nvPr>
            <p:ph type="pic" sz="quarter" idx="12" hasCustomPrompt="1"/>
          </p:nvPr>
        </p:nvSpPr>
        <p:spPr>
          <a:xfrm>
            <a:off x="7086935"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6" name="Picture Placeholder 35">
            <a:extLst>
              <a:ext uri="{FF2B5EF4-FFF2-40B4-BE49-F238E27FC236}">
                <a16:creationId xmlns:a16="http://schemas.microsoft.com/office/drawing/2014/main" id="{15A42CD6-567B-C140-B8DD-5ED473967C6C}"/>
              </a:ext>
            </a:extLst>
          </p:cNvPr>
          <p:cNvSpPr>
            <a:spLocks noGrp="1"/>
          </p:cNvSpPr>
          <p:nvPr>
            <p:ph type="pic" sz="quarter" idx="13" hasCustomPrompt="1"/>
          </p:nvPr>
        </p:nvSpPr>
        <p:spPr>
          <a:xfrm>
            <a:off x="7086935"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7" name="Picture Placeholder 36">
            <a:extLst>
              <a:ext uri="{FF2B5EF4-FFF2-40B4-BE49-F238E27FC236}">
                <a16:creationId xmlns:a16="http://schemas.microsoft.com/office/drawing/2014/main" id="{FDAD1E03-C861-0C45-8EF5-B40AA1745664}"/>
              </a:ext>
            </a:extLst>
          </p:cNvPr>
          <p:cNvSpPr>
            <a:spLocks noGrp="1"/>
          </p:cNvSpPr>
          <p:nvPr>
            <p:ph type="pic" sz="quarter" idx="14" hasCustomPrompt="1"/>
          </p:nvPr>
        </p:nvSpPr>
        <p:spPr>
          <a:xfrm>
            <a:off x="8025763"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8" name="Picture Placeholder 37">
            <a:extLst>
              <a:ext uri="{FF2B5EF4-FFF2-40B4-BE49-F238E27FC236}">
                <a16:creationId xmlns:a16="http://schemas.microsoft.com/office/drawing/2014/main" id="{96821578-815D-8447-8627-FC3F69DC59F8}"/>
              </a:ext>
            </a:extLst>
          </p:cNvPr>
          <p:cNvSpPr>
            <a:spLocks noGrp="1"/>
          </p:cNvSpPr>
          <p:nvPr>
            <p:ph type="pic" sz="quarter" idx="15" hasCustomPrompt="1"/>
          </p:nvPr>
        </p:nvSpPr>
        <p:spPr>
          <a:xfrm>
            <a:off x="8025763"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44" name="Picture Placeholder 43">
            <a:extLst>
              <a:ext uri="{FF2B5EF4-FFF2-40B4-BE49-F238E27FC236}">
                <a16:creationId xmlns:a16="http://schemas.microsoft.com/office/drawing/2014/main" id="{18F0E94E-DBA4-CA4B-8A59-8C652E22AC64}"/>
              </a:ext>
            </a:extLst>
          </p:cNvPr>
          <p:cNvSpPr>
            <a:spLocks noGrp="1"/>
          </p:cNvSpPr>
          <p:nvPr>
            <p:ph type="pic" sz="quarter" idx="16" hasCustomPrompt="1"/>
          </p:nvPr>
        </p:nvSpPr>
        <p:spPr>
          <a:xfrm>
            <a:off x="8731419" y="167288"/>
            <a:ext cx="2304120" cy="3210973"/>
          </a:xfrm>
          <a:custGeom>
            <a:avLst/>
            <a:gdLst>
              <a:gd name="connsiteX0" fmla="*/ 698634 w 2304120"/>
              <a:gd name="connsiteY0" fmla="*/ 0 h 3210973"/>
              <a:gd name="connsiteX1" fmla="*/ 1605487 w 2304120"/>
              <a:gd name="connsiteY1" fmla="*/ 906853 h 3210973"/>
              <a:gd name="connsiteX2" fmla="*/ 2304120 w 2304120"/>
              <a:gd name="connsiteY2" fmla="*/ 1605487 h 3210973"/>
              <a:gd name="connsiteX3" fmla="*/ 1605487 w 2304120"/>
              <a:gd name="connsiteY3" fmla="*/ 2304120 h 3210973"/>
              <a:gd name="connsiteX4" fmla="*/ 698634 w 2304120"/>
              <a:gd name="connsiteY4" fmla="*/ 3210973 h 3210973"/>
              <a:gd name="connsiteX5" fmla="*/ 0 w 2304120"/>
              <a:gd name="connsiteY5" fmla="*/ 2512340 h 3210973"/>
              <a:gd name="connsiteX6" fmla="*/ 906853 w 2304120"/>
              <a:gd name="connsiteY6" fmla="*/ 1605487 h 3210973"/>
              <a:gd name="connsiteX7" fmla="*/ 0 w 2304120"/>
              <a:gd name="connsiteY7" fmla="*/ 698633 h 32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20" h="3210973">
                <a:moveTo>
                  <a:pt x="698634" y="0"/>
                </a:moveTo>
                <a:lnTo>
                  <a:pt x="1605487" y="906853"/>
                </a:lnTo>
                <a:lnTo>
                  <a:pt x="2304120" y="1605487"/>
                </a:lnTo>
                <a:lnTo>
                  <a:pt x="1605487" y="2304120"/>
                </a:lnTo>
                <a:lnTo>
                  <a:pt x="698634" y="3210973"/>
                </a:lnTo>
                <a:lnTo>
                  <a:pt x="0" y="2512340"/>
                </a:lnTo>
                <a:lnTo>
                  <a:pt x="906853" y="1605487"/>
                </a:lnTo>
                <a:lnTo>
                  <a:pt x="0" y="698633"/>
                </a:ln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57" name="Picture Placeholder 56">
            <a:extLst>
              <a:ext uri="{FF2B5EF4-FFF2-40B4-BE49-F238E27FC236}">
                <a16:creationId xmlns:a16="http://schemas.microsoft.com/office/drawing/2014/main" id="{B86FD316-C31E-2C4A-A1C8-406034A870B2}"/>
              </a:ext>
            </a:extLst>
          </p:cNvPr>
          <p:cNvSpPr>
            <a:spLocks noGrp="1"/>
          </p:cNvSpPr>
          <p:nvPr>
            <p:ph type="pic" sz="quarter" idx="19" hasCustomPrompt="1"/>
          </p:nvPr>
        </p:nvSpPr>
        <p:spPr>
          <a:xfrm>
            <a:off x="7086935" y="4385019"/>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58" name="Picture Placeholder 57">
            <a:extLst>
              <a:ext uri="{FF2B5EF4-FFF2-40B4-BE49-F238E27FC236}">
                <a16:creationId xmlns:a16="http://schemas.microsoft.com/office/drawing/2014/main" id="{BCF7F1FE-5A0A-A142-8732-F191E673FE4A}"/>
              </a:ext>
            </a:extLst>
          </p:cNvPr>
          <p:cNvSpPr>
            <a:spLocks noGrp="1"/>
          </p:cNvSpPr>
          <p:nvPr>
            <p:ph type="pic" sz="quarter" idx="20" hasCustomPrompt="1"/>
          </p:nvPr>
        </p:nvSpPr>
        <p:spPr>
          <a:xfrm>
            <a:off x="7086935" y="5275770"/>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59" name="Picture Placeholder 58">
            <a:extLst>
              <a:ext uri="{FF2B5EF4-FFF2-40B4-BE49-F238E27FC236}">
                <a16:creationId xmlns:a16="http://schemas.microsoft.com/office/drawing/2014/main" id="{96AC433B-BA44-934B-9E6E-52B874D90AFE}"/>
              </a:ext>
            </a:extLst>
          </p:cNvPr>
          <p:cNvSpPr>
            <a:spLocks noGrp="1"/>
          </p:cNvSpPr>
          <p:nvPr>
            <p:ph type="pic" sz="quarter" idx="21" hasCustomPrompt="1"/>
          </p:nvPr>
        </p:nvSpPr>
        <p:spPr>
          <a:xfrm>
            <a:off x="8025763" y="5275770"/>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60" name="Picture Placeholder 59">
            <a:extLst>
              <a:ext uri="{FF2B5EF4-FFF2-40B4-BE49-F238E27FC236}">
                <a16:creationId xmlns:a16="http://schemas.microsoft.com/office/drawing/2014/main" id="{872583A8-CC56-C244-988C-2ADC721546FA}"/>
              </a:ext>
            </a:extLst>
          </p:cNvPr>
          <p:cNvSpPr>
            <a:spLocks noGrp="1"/>
          </p:cNvSpPr>
          <p:nvPr>
            <p:ph type="pic" sz="quarter" idx="22" hasCustomPrompt="1"/>
          </p:nvPr>
        </p:nvSpPr>
        <p:spPr>
          <a:xfrm>
            <a:off x="8025763" y="4385019"/>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61" name="Picture Placeholder 60">
            <a:extLst>
              <a:ext uri="{FF2B5EF4-FFF2-40B4-BE49-F238E27FC236}">
                <a16:creationId xmlns:a16="http://schemas.microsoft.com/office/drawing/2014/main" id="{7D9866BD-0C6A-1E42-9E54-C8CE1C6BCD49}"/>
              </a:ext>
            </a:extLst>
          </p:cNvPr>
          <p:cNvSpPr>
            <a:spLocks noGrp="1"/>
          </p:cNvSpPr>
          <p:nvPr>
            <p:ph type="pic" sz="quarter" idx="23" hasCustomPrompt="1"/>
          </p:nvPr>
        </p:nvSpPr>
        <p:spPr>
          <a:xfrm>
            <a:off x="8731419" y="3579723"/>
            <a:ext cx="2304120" cy="3210973"/>
          </a:xfrm>
          <a:custGeom>
            <a:avLst/>
            <a:gdLst>
              <a:gd name="connsiteX0" fmla="*/ 698634 w 2304120"/>
              <a:gd name="connsiteY0" fmla="*/ 0 h 3210973"/>
              <a:gd name="connsiteX1" fmla="*/ 1605487 w 2304120"/>
              <a:gd name="connsiteY1" fmla="*/ 906853 h 3210973"/>
              <a:gd name="connsiteX2" fmla="*/ 2304120 w 2304120"/>
              <a:gd name="connsiteY2" fmla="*/ 1605487 h 3210973"/>
              <a:gd name="connsiteX3" fmla="*/ 1605487 w 2304120"/>
              <a:gd name="connsiteY3" fmla="*/ 2304120 h 3210973"/>
              <a:gd name="connsiteX4" fmla="*/ 698634 w 2304120"/>
              <a:gd name="connsiteY4" fmla="*/ 3210973 h 3210973"/>
              <a:gd name="connsiteX5" fmla="*/ 0 w 2304120"/>
              <a:gd name="connsiteY5" fmla="*/ 2512340 h 3210973"/>
              <a:gd name="connsiteX6" fmla="*/ 906853 w 2304120"/>
              <a:gd name="connsiteY6" fmla="*/ 1605487 h 3210973"/>
              <a:gd name="connsiteX7" fmla="*/ 0 w 2304120"/>
              <a:gd name="connsiteY7" fmla="*/ 698633 h 32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20" h="3210973">
                <a:moveTo>
                  <a:pt x="698634" y="0"/>
                </a:moveTo>
                <a:lnTo>
                  <a:pt x="1605487" y="906853"/>
                </a:lnTo>
                <a:lnTo>
                  <a:pt x="2304120" y="1605487"/>
                </a:lnTo>
                <a:lnTo>
                  <a:pt x="1605487" y="2304120"/>
                </a:lnTo>
                <a:lnTo>
                  <a:pt x="698634" y="3210973"/>
                </a:lnTo>
                <a:lnTo>
                  <a:pt x="0" y="2512340"/>
                </a:lnTo>
                <a:lnTo>
                  <a:pt x="906853" y="1605487"/>
                </a:lnTo>
                <a:lnTo>
                  <a:pt x="0" y="698633"/>
                </a:ln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62" name="Picture Placeholder 54">
            <a:extLst>
              <a:ext uri="{FF2B5EF4-FFF2-40B4-BE49-F238E27FC236}">
                <a16:creationId xmlns:a16="http://schemas.microsoft.com/office/drawing/2014/main" id="{8CB71D1C-137C-E54F-BF72-F4DE6B9FAC25}"/>
              </a:ext>
            </a:extLst>
          </p:cNvPr>
          <p:cNvSpPr>
            <a:spLocks noGrp="1"/>
          </p:cNvSpPr>
          <p:nvPr>
            <p:ph type="pic" sz="quarter" idx="24" hasCustomPrompt="1"/>
          </p:nvPr>
        </p:nvSpPr>
        <p:spPr>
          <a:xfrm>
            <a:off x="3136900" y="4385573"/>
            <a:ext cx="3732213" cy="1595437"/>
          </a:xfrm>
          <a:prstGeom prst="roundRect">
            <a:avLst>
              <a:gd name="adj" fmla="val 50000"/>
            </a:avLst>
          </a:prstGeom>
          <a:solidFill>
            <a:schemeClr val="accent1"/>
          </a:solidFill>
        </p:spPr>
        <p:txBody>
          <a:bodyPr/>
          <a:lstStyle>
            <a:lvl1pPr marL="0" indent="0">
              <a:buNone/>
              <a:defRPr b="0" i="0"/>
            </a:lvl1pPr>
          </a:lstStyle>
          <a:p>
            <a:r>
              <a:rPr lang="en-US" dirty="0"/>
              <a:t> </a:t>
            </a:r>
          </a:p>
        </p:txBody>
      </p:sp>
      <p:sp>
        <p:nvSpPr>
          <p:cNvPr id="68" name="Freeform 67">
            <a:extLst>
              <a:ext uri="{FF2B5EF4-FFF2-40B4-BE49-F238E27FC236}">
                <a16:creationId xmlns:a16="http://schemas.microsoft.com/office/drawing/2014/main" id="{27130310-9B71-9144-B8B8-9359B52D0836}"/>
              </a:ext>
            </a:extLst>
          </p:cNvPr>
          <p:cNvSpPr/>
          <p:nvPr userDrawn="1"/>
        </p:nvSpPr>
        <p:spPr>
          <a:xfrm rot="10800000">
            <a:off x="1179685" y="2171861"/>
            <a:ext cx="1600383" cy="1600382"/>
          </a:xfrm>
          <a:custGeom>
            <a:avLst/>
            <a:gdLst>
              <a:gd name="connsiteX0" fmla="*/ 0 w 1600383"/>
              <a:gd name="connsiteY0" fmla="*/ 0 h 1600382"/>
              <a:gd name="connsiteX1" fmla="*/ 800192 w 1600383"/>
              <a:gd name="connsiteY1" fmla="*/ 0 h 1600382"/>
              <a:gd name="connsiteX2" fmla="*/ 850891 w 1600383"/>
              <a:gd name="connsiteY2" fmla="*/ 0 h 1600382"/>
              <a:gd name="connsiteX3" fmla="*/ 850891 w 1600383"/>
              <a:gd name="connsiteY3" fmla="*/ 2560 h 1600382"/>
              <a:gd name="connsiteX4" fmla="*/ 882007 w 1600383"/>
              <a:gd name="connsiteY4" fmla="*/ 4132 h 1600382"/>
              <a:gd name="connsiteX5" fmla="*/ 1600383 w 1600383"/>
              <a:gd name="connsiteY5" fmla="*/ 800191 h 1600382"/>
              <a:gd name="connsiteX6" fmla="*/ 800192 w 1600383"/>
              <a:gd name="connsiteY6" fmla="*/ 1600382 h 1600382"/>
              <a:gd name="connsiteX7" fmla="*/ 4132 w 1600383"/>
              <a:gd name="connsiteY7" fmla="*/ 882006 h 1600382"/>
              <a:gd name="connsiteX8" fmla="*/ 1323 w 1600383"/>
              <a:gd name="connsiteY8" fmla="*/ 826372 h 1600382"/>
              <a:gd name="connsiteX9" fmla="*/ 0 w 1600383"/>
              <a:gd name="connsiteY9" fmla="*/ 826372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383" h="1600382">
                <a:moveTo>
                  <a:pt x="0" y="0"/>
                </a:moveTo>
                <a:lnTo>
                  <a:pt x="800192" y="0"/>
                </a:lnTo>
                <a:lnTo>
                  <a:pt x="850891" y="0"/>
                </a:lnTo>
                <a:lnTo>
                  <a:pt x="850891" y="2560"/>
                </a:lnTo>
                <a:lnTo>
                  <a:pt x="882007" y="4132"/>
                </a:lnTo>
                <a:cubicBezTo>
                  <a:pt x="1285508" y="45109"/>
                  <a:pt x="1600383" y="385879"/>
                  <a:pt x="1600383" y="800191"/>
                </a:cubicBezTo>
                <a:cubicBezTo>
                  <a:pt x="1600383" y="1242124"/>
                  <a:pt x="1242125" y="1600382"/>
                  <a:pt x="800192" y="1600382"/>
                </a:cubicBezTo>
                <a:cubicBezTo>
                  <a:pt x="385880" y="1600382"/>
                  <a:pt x="45110" y="1285507"/>
                  <a:pt x="4132" y="882006"/>
                </a:cubicBezTo>
                <a:lnTo>
                  <a:pt x="1323" y="826372"/>
                </a:lnTo>
                <a:lnTo>
                  <a:pt x="0" y="82637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Rounded Rectangle 1">
            <a:extLst>
              <a:ext uri="{FF2B5EF4-FFF2-40B4-BE49-F238E27FC236}">
                <a16:creationId xmlns:a16="http://schemas.microsoft.com/office/drawing/2014/main" id="{8E734D3D-897D-F24E-B8AF-3B476A43103A}"/>
              </a:ext>
            </a:extLst>
          </p:cNvPr>
          <p:cNvSpPr/>
          <p:nvPr userDrawn="1"/>
        </p:nvSpPr>
        <p:spPr>
          <a:xfrm>
            <a:off x="3136527" y="2679078"/>
            <a:ext cx="3732586" cy="160038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594A0A-4340-B54B-B06A-4CDC8AD6668E}"/>
              </a:ext>
            </a:extLst>
          </p:cNvPr>
          <p:cNvSpPr>
            <a:spLocks noGrp="1"/>
          </p:cNvSpPr>
          <p:nvPr>
            <p:ph type="body" sz="quarter" idx="25" hasCustomPrompt="1"/>
          </p:nvPr>
        </p:nvSpPr>
        <p:spPr>
          <a:xfrm rot="5400000">
            <a:off x="1179513" y="3963988"/>
            <a:ext cx="1600200" cy="1600200"/>
          </a:xfrm>
          <a:prstGeom prst="teardrop">
            <a:avLst/>
          </a:prstGeom>
          <a:solidFill>
            <a:srgbClr val="7EC352"/>
          </a:solidFill>
        </p:spPr>
        <p:txBody>
          <a:bodyPr vert="vert270" wrap="square" anchor="ctr">
            <a:normAutofit/>
          </a:bodyPr>
          <a:lstStyle>
            <a:lvl1pPr marL="0" indent="0" algn="ctr">
              <a:buNone/>
              <a:defRPr sz="2000" b="1" i="0">
                <a:solidFill>
                  <a:schemeClr val="bg1"/>
                </a:solidFill>
                <a:latin typeface="Arial" panose="020B06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3023194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hapes">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BB07ACF7-7EFE-2B4E-A77A-06B72A34C13A}"/>
              </a:ext>
            </a:extLst>
          </p:cNvPr>
          <p:cNvSpPr>
            <a:spLocks noGrp="1"/>
          </p:cNvSpPr>
          <p:nvPr>
            <p:ph type="pic" sz="quarter" idx="10" hasCustomPrompt="1"/>
          </p:nvPr>
        </p:nvSpPr>
        <p:spPr>
          <a:xfrm>
            <a:off x="1318845" y="972584"/>
            <a:ext cx="1600382" cy="1600382"/>
          </a:xfrm>
          <a:custGeom>
            <a:avLst/>
            <a:gdLst>
              <a:gd name="connsiteX0" fmla="*/ 800191 w 1600382"/>
              <a:gd name="connsiteY0" fmla="*/ 0 h 1600382"/>
              <a:gd name="connsiteX1" fmla="*/ 1600382 w 1600382"/>
              <a:gd name="connsiteY1" fmla="*/ 800191 h 1600382"/>
              <a:gd name="connsiteX2" fmla="*/ 800191 w 1600382"/>
              <a:gd name="connsiteY2" fmla="*/ 1600382 h 1600382"/>
              <a:gd name="connsiteX3" fmla="*/ 0 w 1600382"/>
              <a:gd name="connsiteY3" fmla="*/ 800191 h 1600382"/>
              <a:gd name="connsiteX4" fmla="*/ 800191 w 1600382"/>
              <a:gd name="connsiteY4" fmla="*/ 0 h 160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82" h="1600382">
                <a:moveTo>
                  <a:pt x="800191" y="0"/>
                </a:moveTo>
                <a:cubicBezTo>
                  <a:pt x="1242124" y="0"/>
                  <a:pt x="1600382" y="358258"/>
                  <a:pt x="1600382" y="800191"/>
                </a:cubicBezTo>
                <a:cubicBezTo>
                  <a:pt x="1600382" y="1242124"/>
                  <a:pt x="1242124" y="1600382"/>
                  <a:pt x="800191" y="1600382"/>
                </a:cubicBezTo>
                <a:cubicBezTo>
                  <a:pt x="358258" y="1600382"/>
                  <a:pt x="0" y="1242124"/>
                  <a:pt x="0" y="800191"/>
                </a:cubicBez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28" name="Picture Placeholder 27">
            <a:extLst>
              <a:ext uri="{FF2B5EF4-FFF2-40B4-BE49-F238E27FC236}">
                <a16:creationId xmlns:a16="http://schemas.microsoft.com/office/drawing/2014/main" id="{58D9AC00-594C-FD43-9107-979037198B33}"/>
              </a:ext>
            </a:extLst>
          </p:cNvPr>
          <p:cNvSpPr>
            <a:spLocks noGrp="1"/>
          </p:cNvSpPr>
          <p:nvPr>
            <p:ph type="pic" sz="quarter" idx="11" hasCustomPrompt="1"/>
          </p:nvPr>
        </p:nvSpPr>
        <p:spPr>
          <a:xfrm>
            <a:off x="3136527" y="972584"/>
            <a:ext cx="3733108" cy="1600382"/>
          </a:xfrm>
          <a:custGeom>
            <a:avLst/>
            <a:gdLst>
              <a:gd name="connsiteX0" fmla="*/ 800191 w 3733108"/>
              <a:gd name="connsiteY0" fmla="*/ 0 h 1600382"/>
              <a:gd name="connsiteX1" fmla="*/ 1830767 w 3733108"/>
              <a:gd name="connsiteY1" fmla="*/ 0 h 1600382"/>
              <a:gd name="connsiteX2" fmla="*/ 1902341 w 3733108"/>
              <a:gd name="connsiteY2" fmla="*/ 0 h 1600382"/>
              <a:gd name="connsiteX3" fmla="*/ 3733108 w 3733108"/>
              <a:gd name="connsiteY3" fmla="*/ 0 h 1600382"/>
              <a:gd name="connsiteX4" fmla="*/ 3733108 w 3733108"/>
              <a:gd name="connsiteY4" fmla="*/ 800191 h 1600382"/>
              <a:gd name="connsiteX5" fmla="*/ 2932917 w 3733108"/>
              <a:gd name="connsiteY5" fmla="*/ 1600382 h 1600382"/>
              <a:gd name="connsiteX6" fmla="*/ 1902341 w 3733108"/>
              <a:gd name="connsiteY6" fmla="*/ 1600382 h 1600382"/>
              <a:gd name="connsiteX7" fmla="*/ 1830767 w 3733108"/>
              <a:gd name="connsiteY7" fmla="*/ 1600382 h 1600382"/>
              <a:gd name="connsiteX8" fmla="*/ 0 w 3733108"/>
              <a:gd name="connsiteY8" fmla="*/ 1600382 h 1600382"/>
              <a:gd name="connsiteX9" fmla="*/ 0 w 3733108"/>
              <a:gd name="connsiteY9" fmla="*/ 800191 h 1600382"/>
              <a:gd name="connsiteX10" fmla="*/ 800191 w 3733108"/>
              <a:gd name="connsiteY10" fmla="*/ 0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08" h="1600382">
                <a:moveTo>
                  <a:pt x="800191" y="0"/>
                </a:moveTo>
                <a:lnTo>
                  <a:pt x="1830767" y="0"/>
                </a:lnTo>
                <a:lnTo>
                  <a:pt x="1902341" y="0"/>
                </a:lnTo>
                <a:lnTo>
                  <a:pt x="3733108" y="0"/>
                </a:lnTo>
                <a:lnTo>
                  <a:pt x="3733108" y="800191"/>
                </a:lnTo>
                <a:cubicBezTo>
                  <a:pt x="3733108" y="1242124"/>
                  <a:pt x="3374850" y="1600382"/>
                  <a:pt x="2932917" y="1600382"/>
                </a:cubicBezTo>
                <a:lnTo>
                  <a:pt x="1902341" y="1600382"/>
                </a:lnTo>
                <a:lnTo>
                  <a:pt x="1830767" y="1600382"/>
                </a:lnTo>
                <a:lnTo>
                  <a:pt x="0" y="1600382"/>
                </a:lnTo>
                <a:lnTo>
                  <a:pt x="0" y="800191"/>
                </a:ln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5" name="Picture Placeholder 34">
            <a:extLst>
              <a:ext uri="{FF2B5EF4-FFF2-40B4-BE49-F238E27FC236}">
                <a16:creationId xmlns:a16="http://schemas.microsoft.com/office/drawing/2014/main" id="{07FCA9E5-2DC1-7B4F-B526-174F85CAA03E}"/>
              </a:ext>
            </a:extLst>
          </p:cNvPr>
          <p:cNvSpPr>
            <a:spLocks noGrp="1"/>
          </p:cNvSpPr>
          <p:nvPr>
            <p:ph type="pic" sz="quarter" idx="12" hasCustomPrompt="1"/>
          </p:nvPr>
        </p:nvSpPr>
        <p:spPr>
          <a:xfrm>
            <a:off x="7086935"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6" name="Picture Placeholder 35">
            <a:extLst>
              <a:ext uri="{FF2B5EF4-FFF2-40B4-BE49-F238E27FC236}">
                <a16:creationId xmlns:a16="http://schemas.microsoft.com/office/drawing/2014/main" id="{15A42CD6-567B-C140-B8DD-5ED473967C6C}"/>
              </a:ext>
            </a:extLst>
          </p:cNvPr>
          <p:cNvSpPr>
            <a:spLocks noGrp="1"/>
          </p:cNvSpPr>
          <p:nvPr>
            <p:ph type="pic" sz="quarter" idx="13" hasCustomPrompt="1"/>
          </p:nvPr>
        </p:nvSpPr>
        <p:spPr>
          <a:xfrm>
            <a:off x="7086935"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7" name="Picture Placeholder 36">
            <a:extLst>
              <a:ext uri="{FF2B5EF4-FFF2-40B4-BE49-F238E27FC236}">
                <a16:creationId xmlns:a16="http://schemas.microsoft.com/office/drawing/2014/main" id="{FDAD1E03-C861-0C45-8EF5-B40AA1745664}"/>
              </a:ext>
            </a:extLst>
          </p:cNvPr>
          <p:cNvSpPr>
            <a:spLocks noGrp="1"/>
          </p:cNvSpPr>
          <p:nvPr>
            <p:ph type="pic" sz="quarter" idx="14" hasCustomPrompt="1"/>
          </p:nvPr>
        </p:nvSpPr>
        <p:spPr>
          <a:xfrm>
            <a:off x="8025763"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8" name="Picture Placeholder 37">
            <a:extLst>
              <a:ext uri="{FF2B5EF4-FFF2-40B4-BE49-F238E27FC236}">
                <a16:creationId xmlns:a16="http://schemas.microsoft.com/office/drawing/2014/main" id="{96821578-815D-8447-8627-FC3F69DC59F8}"/>
              </a:ext>
            </a:extLst>
          </p:cNvPr>
          <p:cNvSpPr>
            <a:spLocks noGrp="1"/>
          </p:cNvSpPr>
          <p:nvPr>
            <p:ph type="pic" sz="quarter" idx="15" hasCustomPrompt="1"/>
          </p:nvPr>
        </p:nvSpPr>
        <p:spPr>
          <a:xfrm>
            <a:off x="8025763"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44" name="Picture Placeholder 43">
            <a:extLst>
              <a:ext uri="{FF2B5EF4-FFF2-40B4-BE49-F238E27FC236}">
                <a16:creationId xmlns:a16="http://schemas.microsoft.com/office/drawing/2014/main" id="{18F0E94E-DBA4-CA4B-8A59-8C652E22AC64}"/>
              </a:ext>
            </a:extLst>
          </p:cNvPr>
          <p:cNvSpPr>
            <a:spLocks noGrp="1"/>
          </p:cNvSpPr>
          <p:nvPr>
            <p:ph type="pic" sz="quarter" idx="16" hasCustomPrompt="1"/>
          </p:nvPr>
        </p:nvSpPr>
        <p:spPr>
          <a:xfrm>
            <a:off x="8731419" y="167288"/>
            <a:ext cx="2304120" cy="3210973"/>
          </a:xfrm>
          <a:custGeom>
            <a:avLst/>
            <a:gdLst>
              <a:gd name="connsiteX0" fmla="*/ 698634 w 2304120"/>
              <a:gd name="connsiteY0" fmla="*/ 0 h 3210973"/>
              <a:gd name="connsiteX1" fmla="*/ 1605487 w 2304120"/>
              <a:gd name="connsiteY1" fmla="*/ 906853 h 3210973"/>
              <a:gd name="connsiteX2" fmla="*/ 2304120 w 2304120"/>
              <a:gd name="connsiteY2" fmla="*/ 1605487 h 3210973"/>
              <a:gd name="connsiteX3" fmla="*/ 1605487 w 2304120"/>
              <a:gd name="connsiteY3" fmla="*/ 2304120 h 3210973"/>
              <a:gd name="connsiteX4" fmla="*/ 698634 w 2304120"/>
              <a:gd name="connsiteY4" fmla="*/ 3210973 h 3210973"/>
              <a:gd name="connsiteX5" fmla="*/ 0 w 2304120"/>
              <a:gd name="connsiteY5" fmla="*/ 2512340 h 3210973"/>
              <a:gd name="connsiteX6" fmla="*/ 906853 w 2304120"/>
              <a:gd name="connsiteY6" fmla="*/ 1605487 h 3210973"/>
              <a:gd name="connsiteX7" fmla="*/ 0 w 2304120"/>
              <a:gd name="connsiteY7" fmla="*/ 698633 h 32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20" h="3210973">
                <a:moveTo>
                  <a:pt x="698634" y="0"/>
                </a:moveTo>
                <a:lnTo>
                  <a:pt x="1605487" y="906853"/>
                </a:lnTo>
                <a:lnTo>
                  <a:pt x="2304120" y="1605487"/>
                </a:lnTo>
                <a:lnTo>
                  <a:pt x="1605487" y="2304120"/>
                </a:lnTo>
                <a:lnTo>
                  <a:pt x="698634" y="3210973"/>
                </a:lnTo>
                <a:lnTo>
                  <a:pt x="0" y="2512340"/>
                </a:lnTo>
                <a:lnTo>
                  <a:pt x="906853" y="1605487"/>
                </a:lnTo>
                <a:lnTo>
                  <a:pt x="0" y="698633"/>
                </a:ln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48" name="Freeform 47">
            <a:extLst>
              <a:ext uri="{FF2B5EF4-FFF2-40B4-BE49-F238E27FC236}">
                <a16:creationId xmlns:a16="http://schemas.microsoft.com/office/drawing/2014/main" id="{B2673D7D-A264-2F4E-B4DB-F6EE36B4BD78}"/>
              </a:ext>
            </a:extLst>
          </p:cNvPr>
          <p:cNvSpPr/>
          <p:nvPr userDrawn="1"/>
        </p:nvSpPr>
        <p:spPr>
          <a:xfrm rot="18900000">
            <a:off x="9244652" y="1275842"/>
            <a:ext cx="2266012" cy="2266012"/>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Picture Placeholder 11">
            <a:extLst>
              <a:ext uri="{FF2B5EF4-FFF2-40B4-BE49-F238E27FC236}">
                <a16:creationId xmlns:a16="http://schemas.microsoft.com/office/drawing/2014/main" id="{6CB02E43-1336-7941-814D-E8473CB84962}"/>
              </a:ext>
            </a:extLst>
          </p:cNvPr>
          <p:cNvSpPr>
            <a:spLocks noGrp="1"/>
          </p:cNvSpPr>
          <p:nvPr>
            <p:ph type="pic" sz="quarter" idx="17" hasCustomPrompt="1"/>
          </p:nvPr>
        </p:nvSpPr>
        <p:spPr>
          <a:xfrm>
            <a:off x="67834" y="3588927"/>
            <a:ext cx="5056447" cy="2167697"/>
          </a:xfrm>
          <a:custGeom>
            <a:avLst/>
            <a:gdLst>
              <a:gd name="connsiteX0" fmla="*/ 800191 w 3733108"/>
              <a:gd name="connsiteY0" fmla="*/ 0 h 1600382"/>
              <a:gd name="connsiteX1" fmla="*/ 1830767 w 3733108"/>
              <a:gd name="connsiteY1" fmla="*/ 0 h 1600382"/>
              <a:gd name="connsiteX2" fmla="*/ 1902341 w 3733108"/>
              <a:gd name="connsiteY2" fmla="*/ 0 h 1600382"/>
              <a:gd name="connsiteX3" fmla="*/ 3733108 w 3733108"/>
              <a:gd name="connsiteY3" fmla="*/ 0 h 1600382"/>
              <a:gd name="connsiteX4" fmla="*/ 3733108 w 3733108"/>
              <a:gd name="connsiteY4" fmla="*/ 800191 h 1600382"/>
              <a:gd name="connsiteX5" fmla="*/ 2932917 w 3733108"/>
              <a:gd name="connsiteY5" fmla="*/ 1600382 h 1600382"/>
              <a:gd name="connsiteX6" fmla="*/ 1902341 w 3733108"/>
              <a:gd name="connsiteY6" fmla="*/ 1600382 h 1600382"/>
              <a:gd name="connsiteX7" fmla="*/ 1830767 w 3733108"/>
              <a:gd name="connsiteY7" fmla="*/ 1600382 h 1600382"/>
              <a:gd name="connsiteX8" fmla="*/ 0 w 3733108"/>
              <a:gd name="connsiteY8" fmla="*/ 1600382 h 1600382"/>
              <a:gd name="connsiteX9" fmla="*/ 0 w 3733108"/>
              <a:gd name="connsiteY9" fmla="*/ 800191 h 1600382"/>
              <a:gd name="connsiteX10" fmla="*/ 800191 w 3733108"/>
              <a:gd name="connsiteY10" fmla="*/ 0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08" h="1600382">
                <a:moveTo>
                  <a:pt x="800191" y="0"/>
                </a:moveTo>
                <a:lnTo>
                  <a:pt x="1830767" y="0"/>
                </a:lnTo>
                <a:lnTo>
                  <a:pt x="1902341" y="0"/>
                </a:lnTo>
                <a:lnTo>
                  <a:pt x="3733108" y="0"/>
                </a:lnTo>
                <a:lnTo>
                  <a:pt x="3733108" y="800191"/>
                </a:lnTo>
                <a:cubicBezTo>
                  <a:pt x="3733108" y="1242124"/>
                  <a:pt x="3374850" y="1600382"/>
                  <a:pt x="2932917" y="1600382"/>
                </a:cubicBezTo>
                <a:lnTo>
                  <a:pt x="1902341" y="1600382"/>
                </a:lnTo>
                <a:lnTo>
                  <a:pt x="1830767" y="1600382"/>
                </a:lnTo>
                <a:lnTo>
                  <a:pt x="0" y="1600382"/>
                </a:lnTo>
                <a:lnTo>
                  <a:pt x="0" y="800191"/>
                </a:ln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14" name="Freeform 13">
            <a:extLst>
              <a:ext uri="{FF2B5EF4-FFF2-40B4-BE49-F238E27FC236}">
                <a16:creationId xmlns:a16="http://schemas.microsoft.com/office/drawing/2014/main" id="{3E286CD3-31AB-BC47-9F1F-9AE39577A069}"/>
              </a:ext>
            </a:extLst>
          </p:cNvPr>
          <p:cNvSpPr/>
          <p:nvPr userDrawn="1"/>
        </p:nvSpPr>
        <p:spPr>
          <a:xfrm>
            <a:off x="5493680" y="3588927"/>
            <a:ext cx="5074193" cy="2167697"/>
          </a:xfrm>
          <a:custGeom>
            <a:avLst/>
            <a:gdLst>
              <a:gd name="connsiteX0" fmla="*/ 1051804 w 5074193"/>
              <a:gd name="connsiteY0" fmla="*/ 0 h 2167697"/>
              <a:gd name="connsiteX1" fmla="*/ 1083850 w 5074193"/>
              <a:gd name="connsiteY1" fmla="*/ 0 h 2167697"/>
              <a:gd name="connsiteX2" fmla="*/ 3921672 w 5074193"/>
              <a:gd name="connsiteY2" fmla="*/ 0 h 2167697"/>
              <a:gd name="connsiteX3" fmla="*/ 3990343 w 5074193"/>
              <a:gd name="connsiteY3" fmla="*/ 0 h 2167697"/>
              <a:gd name="connsiteX4" fmla="*/ 3990344 w 5074193"/>
              <a:gd name="connsiteY4" fmla="*/ 0 h 2167697"/>
              <a:gd name="connsiteX5" fmla="*/ 5074193 w 5074193"/>
              <a:gd name="connsiteY5" fmla="*/ 0 h 2167697"/>
              <a:gd name="connsiteX6" fmla="*/ 5074193 w 5074193"/>
              <a:gd name="connsiteY6" fmla="*/ 1119311 h 2167697"/>
              <a:gd name="connsiteX7" fmla="*/ 5072401 w 5074193"/>
              <a:gd name="connsiteY7" fmla="*/ 1119311 h 2167697"/>
              <a:gd name="connsiteX8" fmla="*/ 5068596 w 5074193"/>
              <a:gd name="connsiteY8" fmla="*/ 1194666 h 2167697"/>
              <a:gd name="connsiteX9" fmla="*/ 4094322 w 5074193"/>
              <a:gd name="connsiteY9" fmla="*/ 2162774 h 2167697"/>
              <a:gd name="connsiteX10" fmla="*/ 3990344 w 5074193"/>
              <a:gd name="connsiteY10" fmla="*/ 2167697 h 2167697"/>
              <a:gd name="connsiteX11" fmla="*/ 3990344 w 5074193"/>
              <a:gd name="connsiteY11" fmla="*/ 2167697 h 2167697"/>
              <a:gd name="connsiteX12" fmla="*/ 3990343 w 5074193"/>
              <a:gd name="connsiteY12" fmla="*/ 2167697 h 2167697"/>
              <a:gd name="connsiteX13" fmla="*/ 1152521 w 5074193"/>
              <a:gd name="connsiteY13" fmla="*/ 2167697 h 2167697"/>
              <a:gd name="connsiteX14" fmla="*/ 1083850 w 5074193"/>
              <a:gd name="connsiteY14" fmla="*/ 2167697 h 2167697"/>
              <a:gd name="connsiteX15" fmla="*/ 1051804 w 5074193"/>
              <a:gd name="connsiteY15" fmla="*/ 2167697 h 2167697"/>
              <a:gd name="connsiteX16" fmla="*/ 0 w 5074193"/>
              <a:gd name="connsiteY16" fmla="*/ 2167697 h 2167697"/>
              <a:gd name="connsiteX17" fmla="*/ 0 w 5074193"/>
              <a:gd name="connsiteY17" fmla="*/ 1048387 h 2167697"/>
              <a:gd name="connsiteX18" fmla="*/ 1792 w 5074193"/>
              <a:gd name="connsiteY18" fmla="*/ 1048387 h 2167697"/>
              <a:gd name="connsiteX19" fmla="*/ 5596 w 5074193"/>
              <a:gd name="connsiteY19" fmla="*/ 973031 h 2167697"/>
              <a:gd name="connsiteX20" fmla="*/ 979870 w 5074193"/>
              <a:gd name="connsiteY20" fmla="*/ 4923 h 2167697"/>
              <a:gd name="connsiteX21" fmla="*/ 1051804 w 5074193"/>
              <a:gd name="connsiteY21" fmla="*/ 1517 h 216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74193" h="2167697">
                <a:moveTo>
                  <a:pt x="1051804" y="0"/>
                </a:moveTo>
                <a:lnTo>
                  <a:pt x="1083850" y="0"/>
                </a:lnTo>
                <a:lnTo>
                  <a:pt x="3921672" y="0"/>
                </a:lnTo>
                <a:lnTo>
                  <a:pt x="3990343" y="0"/>
                </a:lnTo>
                <a:lnTo>
                  <a:pt x="3990344" y="0"/>
                </a:lnTo>
                <a:lnTo>
                  <a:pt x="5074193" y="0"/>
                </a:lnTo>
                <a:lnTo>
                  <a:pt x="5074193" y="1119311"/>
                </a:lnTo>
                <a:lnTo>
                  <a:pt x="5072401" y="1119311"/>
                </a:lnTo>
                <a:lnTo>
                  <a:pt x="5068596" y="1194666"/>
                </a:lnTo>
                <a:cubicBezTo>
                  <a:pt x="5016561" y="1707045"/>
                  <a:pt x="4607634" y="2113917"/>
                  <a:pt x="4094322" y="2162774"/>
                </a:cubicBezTo>
                <a:lnTo>
                  <a:pt x="3990344" y="2167697"/>
                </a:lnTo>
                <a:lnTo>
                  <a:pt x="3990344" y="2167697"/>
                </a:lnTo>
                <a:lnTo>
                  <a:pt x="3990343" y="2167697"/>
                </a:lnTo>
                <a:lnTo>
                  <a:pt x="1152521" y="2167697"/>
                </a:lnTo>
                <a:lnTo>
                  <a:pt x="1083850" y="2167697"/>
                </a:lnTo>
                <a:lnTo>
                  <a:pt x="1051804" y="2167697"/>
                </a:lnTo>
                <a:lnTo>
                  <a:pt x="0" y="2167697"/>
                </a:lnTo>
                <a:lnTo>
                  <a:pt x="0" y="1048387"/>
                </a:lnTo>
                <a:lnTo>
                  <a:pt x="1792" y="1048387"/>
                </a:lnTo>
                <a:lnTo>
                  <a:pt x="5596" y="973031"/>
                </a:lnTo>
                <a:cubicBezTo>
                  <a:pt x="57632" y="460653"/>
                  <a:pt x="466559" y="53781"/>
                  <a:pt x="979870" y="4923"/>
                </a:cubicBezTo>
                <a:lnTo>
                  <a:pt x="1051804" y="151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B9963B74-2C3D-2A48-854C-AA44A9B3A428}"/>
              </a:ext>
            </a:extLst>
          </p:cNvPr>
          <p:cNvSpPr/>
          <p:nvPr userDrawn="1"/>
        </p:nvSpPr>
        <p:spPr>
          <a:xfrm>
            <a:off x="4585902" y="2783632"/>
            <a:ext cx="2128268" cy="2128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7709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HPUPH-TitleSlide-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01E58F73-76E9-1A46-853B-E9B97A66E4F3}"/>
              </a:ext>
            </a:extLst>
          </p:cNvPr>
          <p:cNvSpPr/>
          <p:nvPr userDrawn="1"/>
        </p:nvSpPr>
        <p:spPr>
          <a:xfrm>
            <a:off x="2939672" y="1671485"/>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BC862ABF-5D70-0143-A625-3A5A5F834941}"/>
              </a:ext>
            </a:extLst>
          </p:cNvPr>
          <p:cNvSpPr/>
          <p:nvPr userDrawn="1"/>
        </p:nvSpPr>
        <p:spPr>
          <a:xfrm>
            <a:off x="4159813" y="1671485"/>
            <a:ext cx="923052" cy="923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50E62C58-1127-AA4E-ADE0-91562CB9DAC7}"/>
              </a:ext>
            </a:extLst>
          </p:cNvPr>
          <p:cNvSpPr/>
          <p:nvPr userDrawn="1"/>
        </p:nvSpPr>
        <p:spPr>
          <a:xfrm>
            <a:off x="4159813" y="2904180"/>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8E577B41-4D58-0C4E-8E6C-D61E257D0D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17" t="51321" r="20860" b="8029"/>
          <a:stretch/>
        </p:blipFill>
        <p:spPr>
          <a:xfrm>
            <a:off x="2938707" y="2836028"/>
            <a:ext cx="984294" cy="1004927"/>
          </a:xfrm>
          <a:prstGeom prst="ellipse">
            <a:avLst/>
          </a:prstGeom>
        </p:spPr>
      </p:pic>
      <p:pic>
        <p:nvPicPr>
          <p:cNvPr id="14" name="Picture 13">
            <a:extLst>
              <a:ext uri="{FF2B5EF4-FFF2-40B4-BE49-F238E27FC236}">
                <a16:creationId xmlns:a16="http://schemas.microsoft.com/office/drawing/2014/main" id="{476EED01-2E5F-274D-9E86-5D31E72AFB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228" t="28203" r="18506" b="46969"/>
          <a:stretch/>
        </p:blipFill>
        <p:spPr>
          <a:xfrm>
            <a:off x="5584044" y="1633177"/>
            <a:ext cx="4550556" cy="2175728"/>
          </a:xfrm>
          <a:prstGeom prst="roundRect">
            <a:avLst>
              <a:gd name="adj" fmla="val 50000"/>
            </a:avLst>
          </a:prstGeom>
        </p:spPr>
      </p:pic>
      <p:sp>
        <p:nvSpPr>
          <p:cNvPr id="15" name="Freeform 14">
            <a:extLst>
              <a:ext uri="{FF2B5EF4-FFF2-40B4-BE49-F238E27FC236}">
                <a16:creationId xmlns:a16="http://schemas.microsoft.com/office/drawing/2014/main" id="{646D3BC6-992C-E541-B610-E80989060F7B}"/>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 Placeholder 3">
            <a:extLst>
              <a:ext uri="{FF2B5EF4-FFF2-40B4-BE49-F238E27FC236}">
                <a16:creationId xmlns:a16="http://schemas.microsoft.com/office/drawing/2014/main" id="{3F5745AE-FBF8-124A-B4B1-F6F69786919D}"/>
              </a:ext>
            </a:extLst>
          </p:cNvPr>
          <p:cNvSpPr>
            <a:spLocks noGrp="1"/>
          </p:cNvSpPr>
          <p:nvPr>
            <p:ph type="body" sz="quarter" idx="25" hasCustomPrompt="1"/>
          </p:nvPr>
        </p:nvSpPr>
        <p:spPr>
          <a:xfrm rot="16200000">
            <a:off x="443948" y="1673257"/>
            <a:ext cx="2167698" cy="2167698"/>
          </a:xfrm>
          <a:prstGeom prst="teardrop">
            <a:avLst/>
          </a:prstGeom>
          <a:solidFill>
            <a:schemeClr val="accent1"/>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spcBef>
                <a:spcPts val="1000"/>
              </a:spcBef>
            </a:pPr>
            <a:r>
              <a:rPr lang="en-US" dirty="0">
                <a:solidFill>
                  <a:srgbClr val="FFFFFF"/>
                </a:solidFill>
              </a:rPr>
              <a:t>2021 Open</a:t>
            </a:r>
            <a:br>
              <a:rPr lang="en-US" dirty="0"/>
            </a:br>
            <a:r>
              <a:rPr lang="en-US" dirty="0">
                <a:solidFill>
                  <a:srgbClr val="FFFFFF"/>
                </a:solidFill>
              </a:rPr>
              <a:t>Enrollment</a:t>
            </a:r>
          </a:p>
        </p:txBody>
      </p:sp>
      <p:sp>
        <p:nvSpPr>
          <p:cNvPr id="13" name="Text Placeholder 5"/>
          <p:cNvSpPr>
            <a:spLocks noGrp="1"/>
          </p:cNvSpPr>
          <p:nvPr>
            <p:ph type="body" sz="quarter" idx="27" hasCustomPrompt="1"/>
          </p:nvPr>
        </p:nvSpPr>
        <p:spPr>
          <a:xfrm>
            <a:off x="8442325" y="6121277"/>
            <a:ext cx="3368675" cy="435515"/>
          </a:xfrm>
        </p:spPr>
        <p:txBody>
          <a:bodyPr anchor="ctr">
            <a:normAutofit/>
          </a:bodyPr>
          <a:lstStyle>
            <a:lvl1pPr marL="0" indent="0" algn="r">
              <a:buNone/>
              <a:defRPr sz="1800" baseline="0"/>
            </a:lvl1pPr>
          </a:lstStyle>
          <a:p>
            <a:pPr lvl="0">
              <a:lnSpc>
                <a:spcPct val="120000"/>
              </a:lnSpc>
              <a:spcBef>
                <a:spcPts val="1000"/>
              </a:spcBef>
            </a:pPr>
            <a:r>
              <a:rPr lang="en-US" dirty="0">
                <a:solidFill>
                  <a:srgbClr val="212020"/>
                </a:solidFill>
                <a:latin typeface="Arial Regular"/>
              </a:rPr>
              <a:t>Additional text, as needed</a:t>
            </a:r>
          </a:p>
        </p:txBody>
      </p:sp>
      <p:pic>
        <p:nvPicPr>
          <p:cNvPr id="16" name="Picture 15">
            <a:extLst>
              <a:ext uri="{FF2B5EF4-FFF2-40B4-BE49-F238E27FC236}">
                <a16:creationId xmlns:a16="http://schemas.microsoft.com/office/drawing/2014/main" id="{97E99EB7-BECA-C14E-AA93-13E6FB7217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8699" y="6121277"/>
            <a:ext cx="2341176" cy="452736"/>
          </a:xfrm>
          <a:prstGeom prst="rect">
            <a:avLst/>
          </a:prstGeom>
        </p:spPr>
      </p:pic>
    </p:spTree>
    <p:extLst>
      <p:ext uri="{BB962C8B-B14F-4D97-AF65-F5344CB8AC3E}">
        <p14:creationId xmlns:p14="http://schemas.microsoft.com/office/powerpoint/2010/main" val="151582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0"/>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a16="http://schemas.microsoft.com/office/drawing/2014/main" id="{206B132F-6A8F-BD47-BA01-FD311302A83A}"/>
              </a:ext>
            </a:extLst>
          </p:cNvPr>
          <p:cNvSpPr>
            <a:spLocks noGrp="1"/>
          </p:cNvSpPr>
          <p:nvPr>
            <p:ph type="title"/>
          </p:nvPr>
        </p:nvSpPr>
        <p:spPr>
          <a:xfrm>
            <a:off x="242888" y="222885"/>
            <a:ext cx="11295856" cy="1131570"/>
          </a:xfrm>
        </p:spPr>
        <p:txBody>
          <a:bodyPr/>
          <a:lstStyle>
            <a:lvl1pPr>
              <a:defRPr b="1" i="0"/>
            </a:lvl1pPr>
          </a:lstStyle>
          <a:p>
            <a:r>
              <a:rPr lang="en-US" dirty="0"/>
              <a:t>Click to edit Master title style</a:t>
            </a:r>
          </a:p>
        </p:txBody>
      </p:sp>
      <p:sp>
        <p:nvSpPr>
          <p:cNvPr id="5" name="Rectangle 4">
            <a:extLst>
              <a:ext uri="{FF2B5EF4-FFF2-40B4-BE49-F238E27FC236}">
                <a16:creationId xmlns:a16="http://schemas.microsoft.com/office/drawing/2014/main" id="{D21550AA-407A-DE44-A49A-E7F72014D059}"/>
              </a:ext>
            </a:extLst>
          </p:cNvPr>
          <p:cNvSpPr/>
          <p:nvPr userDrawn="1"/>
        </p:nvSpPr>
        <p:spPr>
          <a:xfrm>
            <a:off x="344633" y="1221921"/>
            <a:ext cx="776574" cy="646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22127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0"/>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a16="http://schemas.microsoft.com/office/drawing/2014/main" id="{206B132F-6A8F-BD47-BA01-FD311302A83A}"/>
              </a:ext>
            </a:extLst>
          </p:cNvPr>
          <p:cNvSpPr>
            <a:spLocks noGrp="1"/>
          </p:cNvSpPr>
          <p:nvPr>
            <p:ph type="title"/>
          </p:nvPr>
        </p:nvSpPr>
        <p:spPr>
          <a:xfrm>
            <a:off x="242888" y="222885"/>
            <a:ext cx="11295856" cy="113157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5" name="Rectangle 4">
            <a:extLst>
              <a:ext uri="{FF2B5EF4-FFF2-40B4-BE49-F238E27FC236}">
                <a16:creationId xmlns:a16="http://schemas.microsoft.com/office/drawing/2014/main" id="{241DEBE8-625B-5B44-9B34-67B75D7C84EB}"/>
              </a:ext>
            </a:extLst>
          </p:cNvPr>
          <p:cNvSpPr/>
          <p:nvPr userDrawn="1"/>
        </p:nvSpPr>
        <p:spPr>
          <a:xfrm>
            <a:off x="344633" y="1221921"/>
            <a:ext cx="776574" cy="64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90942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0"/>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a16="http://schemas.microsoft.com/office/drawing/2014/main" id="{206B132F-6A8F-BD47-BA01-FD311302A83A}"/>
              </a:ext>
            </a:extLst>
          </p:cNvPr>
          <p:cNvSpPr>
            <a:spLocks noGrp="1"/>
          </p:cNvSpPr>
          <p:nvPr>
            <p:ph type="title"/>
          </p:nvPr>
        </p:nvSpPr>
        <p:spPr>
          <a:xfrm>
            <a:off x="242888" y="222885"/>
            <a:ext cx="11295856" cy="1131570"/>
          </a:xfrm>
        </p:spPr>
        <p:txBody>
          <a:bodyPr/>
          <a:lstStyle>
            <a:lvl1pPr>
              <a:defRPr b="1" i="0"/>
            </a:lvl1pPr>
          </a:lstStyle>
          <a:p>
            <a:r>
              <a:rPr lang="en-US" dirty="0"/>
              <a:t>Click to edit Master title style</a:t>
            </a:r>
          </a:p>
        </p:txBody>
      </p:sp>
      <p:sp>
        <p:nvSpPr>
          <p:cNvPr id="7" name="Rectangle 6">
            <a:extLst>
              <a:ext uri="{FF2B5EF4-FFF2-40B4-BE49-F238E27FC236}">
                <a16:creationId xmlns:a16="http://schemas.microsoft.com/office/drawing/2014/main" id="{7A42F135-2E13-FB4F-919D-AB0A80D9D1C0}"/>
              </a:ext>
            </a:extLst>
          </p:cNvPr>
          <p:cNvSpPr/>
          <p:nvPr userDrawn="1"/>
        </p:nvSpPr>
        <p:spPr>
          <a:xfrm>
            <a:off x="344633" y="122192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30466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P-TransitionSlide-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pic>
        <p:nvPicPr>
          <p:cNvPr id="7" name="Picture 6">
            <a:extLst>
              <a:ext uri="{FF2B5EF4-FFF2-40B4-BE49-F238E27FC236}">
                <a16:creationId xmlns:a16="http://schemas.microsoft.com/office/drawing/2014/main" id="{19AC3561-CB46-564D-9833-7F2AEC46F6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05555" y="6387573"/>
            <a:ext cx="454017" cy="302678"/>
          </a:xfrm>
          <a:prstGeom prst="rect">
            <a:avLst/>
          </a:prstGeom>
        </p:spPr>
      </p:pic>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5987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P-TransitionSlide-Green">
    <p:bg>
      <p:bgPr>
        <a:solidFill>
          <a:srgbClr val="00402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AC3561-CB46-564D-9833-7F2AEC46F6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05555" y="6387573"/>
            <a:ext cx="454017" cy="302678"/>
          </a:xfrm>
          <a:prstGeom prst="rect">
            <a:avLst/>
          </a:prstGeom>
        </p:spPr>
      </p:pic>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96410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P-TransitionSlide-Blue">
    <p:bg>
      <p:bgPr>
        <a:solidFill>
          <a:srgbClr val="1776B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AC3561-CB46-564D-9833-7F2AEC46F6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05555" y="6387573"/>
            <a:ext cx="454017" cy="302678"/>
          </a:xfrm>
          <a:prstGeom prst="rect">
            <a:avLst/>
          </a:prstGeom>
        </p:spPr>
      </p:pic>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40797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TransitionSlide-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5065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885"/>
            <a:ext cx="10700544" cy="11315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577340"/>
            <a:ext cx="10700544" cy="45996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787062" y="6356350"/>
            <a:ext cx="751681" cy="365125"/>
          </a:xfrm>
          <a:prstGeom prst="rect">
            <a:avLst/>
          </a:prstGeom>
        </p:spPr>
        <p:txBody>
          <a:bodyPr vert="horz" lIns="91440" tIns="45720" rIns="91440" bIns="45720" rtlCol="0" anchor="ctr"/>
          <a:lstStyle>
            <a:lvl1pPr algn="r">
              <a:defRPr sz="800" b="0" i="0">
                <a:solidFill>
                  <a:schemeClr val="tx1">
                    <a:tint val="75000"/>
                  </a:schemeClr>
                </a:solidFill>
                <a:latin typeface="Arial Regular"/>
                <a:cs typeface="Arial" panose="020B0604020202020204" pitchFamily="34" charset="0"/>
              </a:defRPr>
            </a:lvl1pPr>
          </a:lstStyle>
          <a:p>
            <a:fld id="{0DAA1E9F-3FE3-1545-B28E-F6DF3EA165F5}" type="slidenum">
              <a:rPr lang="en-US" smtClean="0"/>
              <a:pPr/>
              <a:t>‹#›</a:t>
            </a:fld>
            <a:endParaRPr lang="en-US" dirty="0"/>
          </a:p>
        </p:txBody>
      </p:sp>
      <p:pic>
        <p:nvPicPr>
          <p:cNvPr id="9" name="Picture 8">
            <a:extLst>
              <a:ext uri="{FF2B5EF4-FFF2-40B4-BE49-F238E27FC236}">
                <a16:creationId xmlns:a16="http://schemas.microsoft.com/office/drawing/2014/main" id="{F36487D5-2B16-AF46-B533-9EEE036358A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605555" y="6387573"/>
            <a:ext cx="454018" cy="302678"/>
          </a:xfrm>
          <a:prstGeom prst="rect">
            <a:avLst/>
          </a:prstGeom>
        </p:spPr>
      </p:pic>
      <p:sp>
        <p:nvSpPr>
          <p:cNvPr id="11" name="Footer Placeholder 10">
            <a:extLst>
              <a:ext uri="{FF2B5EF4-FFF2-40B4-BE49-F238E27FC236}">
                <a16:creationId xmlns:a16="http://schemas.microsoft.com/office/drawing/2014/main" id="{507E881C-CAE0-924B-BE63-F5D86F32F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a:solidFill>
                  <a:schemeClr val="tx1">
                    <a:tint val="75000"/>
                  </a:schemeClr>
                </a:solidFill>
                <a:latin typeface="Arial Regular"/>
              </a:defRPr>
            </a:lvl1pPr>
          </a:lstStyle>
          <a:p>
            <a:r>
              <a:rPr lang="en-US"/>
              <a:t>Presented By</a:t>
            </a:r>
            <a:endParaRPr lang="en-US" dirty="0"/>
          </a:p>
        </p:txBody>
      </p:sp>
    </p:spTree>
    <p:extLst>
      <p:ext uri="{BB962C8B-B14F-4D97-AF65-F5344CB8AC3E}">
        <p14:creationId xmlns:p14="http://schemas.microsoft.com/office/powerpoint/2010/main" val="183159733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25" r:id="rId3"/>
    <p:sldLayoutId id="2147483739" r:id="rId4"/>
    <p:sldLayoutId id="2147483741" r:id="rId5"/>
    <p:sldLayoutId id="2147483719" r:id="rId6"/>
    <p:sldLayoutId id="2147483748" r:id="rId7"/>
    <p:sldLayoutId id="2147483749" r:id="rId8"/>
    <p:sldLayoutId id="2147483750" r:id="rId9"/>
    <p:sldLayoutId id="2147483751" r:id="rId10"/>
    <p:sldLayoutId id="2147483752" r:id="rId11"/>
    <p:sldLayoutId id="2147483747" r:id="rId12"/>
    <p:sldLayoutId id="2147483755" r:id="rId13"/>
    <p:sldLayoutId id="2147483756" r:id="rId14"/>
    <p:sldLayoutId id="2147483730" r:id="rId15"/>
    <p:sldLayoutId id="2147483733"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p:txStyles>
    <p:titleStyle>
      <a:lvl1pPr algn="l" defTabSz="914400" rtl="0" eaLnBrk="1" latinLnBrk="0" hangingPunct="1">
        <a:lnSpc>
          <a:spcPct val="90000"/>
        </a:lnSpc>
        <a:spcBef>
          <a:spcPct val="0"/>
        </a:spcBef>
        <a:buNone/>
        <a:defRPr sz="4000" b="1" i="0" kern="1200">
          <a:solidFill>
            <a:schemeClr val="tx1"/>
          </a:solidFill>
          <a:latin typeface="Arial Bold"/>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chemeClr val="tx1"/>
          </a:solidFill>
          <a:latin typeface="Arial Regular"/>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Arial Regular"/>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Arial Regular"/>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Arial Regular"/>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Arial Regular"/>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 and Case Management Programs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1958026"/>
      </p:ext>
    </p:extLst>
  </p:cSld>
  <p:clrMapOvr>
    <a:masterClrMapping/>
  </p:clrMapOvr>
  <mc:AlternateContent xmlns:mc="http://schemas.openxmlformats.org/markup-compatibility/2006" xmlns:p14="http://schemas.microsoft.com/office/powerpoint/2010/main">
    <mc:Choice Requires="p14">
      <p:transition p14:dur="250" advTm="11405">
        <p:fade/>
      </p:transition>
    </mc:Choice>
    <mc:Fallback xmlns="">
      <p:transition advTm="11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7BC2-4EC2-F547-9304-BC852D3695C8}"/>
              </a:ext>
            </a:extLst>
          </p:cNvPr>
          <p:cNvSpPr>
            <a:spLocks noGrp="1"/>
          </p:cNvSpPr>
          <p:nvPr>
            <p:ph type="title"/>
          </p:nvPr>
        </p:nvSpPr>
        <p:spPr/>
        <p:txBody>
          <a:bodyPr/>
          <a:lstStyle/>
          <a:p>
            <a:r>
              <a:rPr lang="en-US"/>
              <a:t>Personal nurse support</a:t>
            </a:r>
            <a:endParaRPr lang="en-US" dirty="0"/>
          </a:p>
        </p:txBody>
      </p:sp>
      <p:grpSp>
        <p:nvGrpSpPr>
          <p:cNvPr id="16" name="Group 15">
            <a:extLst>
              <a:ext uri="{FF2B5EF4-FFF2-40B4-BE49-F238E27FC236}">
                <a16:creationId xmlns:a16="http://schemas.microsoft.com/office/drawing/2014/main" id="{57B86A78-119F-CF41-9697-A50C684A4C2B}"/>
              </a:ext>
            </a:extLst>
          </p:cNvPr>
          <p:cNvGrpSpPr/>
          <p:nvPr/>
        </p:nvGrpSpPr>
        <p:grpSpPr>
          <a:xfrm>
            <a:off x="543346" y="2663119"/>
            <a:ext cx="1742812" cy="970228"/>
            <a:chOff x="955237" y="3040089"/>
            <a:chExt cx="1742812" cy="970228"/>
          </a:xfrm>
        </p:grpSpPr>
        <p:sp>
          <p:nvSpPr>
            <p:cNvPr id="17" name="Freeform 16">
              <a:extLst>
                <a:ext uri="{FF2B5EF4-FFF2-40B4-BE49-F238E27FC236}">
                  <a16:creationId xmlns:a16="http://schemas.microsoft.com/office/drawing/2014/main" id="{8D49CF73-BDBF-754C-8460-33C888A6CD44}"/>
                </a:ext>
              </a:extLst>
            </p:cNvPr>
            <p:cNvSpPr/>
            <p:nvPr/>
          </p:nvSpPr>
          <p:spPr>
            <a:xfrm rot="18900000">
              <a:off x="1235858" y="3040089"/>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a:extLst>
                <a:ext uri="{FF2B5EF4-FFF2-40B4-BE49-F238E27FC236}">
                  <a16:creationId xmlns:a16="http://schemas.microsoft.com/office/drawing/2014/main" id="{AD04CB82-DBB6-AC49-9D5A-9A10A4087934}"/>
                </a:ext>
              </a:extLst>
            </p:cNvPr>
            <p:cNvSpPr txBox="1"/>
            <p:nvPr/>
          </p:nvSpPr>
          <p:spPr>
            <a:xfrm>
              <a:off x="955237" y="3165456"/>
              <a:ext cx="1742812" cy="707886"/>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Focus on your goals</a:t>
              </a:r>
            </a:p>
          </p:txBody>
        </p:sp>
      </p:grpSp>
      <p:grpSp>
        <p:nvGrpSpPr>
          <p:cNvPr id="19" name="Group 18">
            <a:extLst>
              <a:ext uri="{FF2B5EF4-FFF2-40B4-BE49-F238E27FC236}">
                <a16:creationId xmlns:a16="http://schemas.microsoft.com/office/drawing/2014/main" id="{D38FE88B-E220-2A4F-8503-BBB368A4940F}"/>
              </a:ext>
            </a:extLst>
          </p:cNvPr>
          <p:cNvGrpSpPr/>
          <p:nvPr/>
        </p:nvGrpSpPr>
        <p:grpSpPr>
          <a:xfrm>
            <a:off x="2203158" y="2663119"/>
            <a:ext cx="3218798" cy="970228"/>
            <a:chOff x="2615049" y="3040089"/>
            <a:chExt cx="3218798" cy="970228"/>
          </a:xfrm>
        </p:grpSpPr>
        <p:sp>
          <p:nvSpPr>
            <p:cNvPr id="20" name="TextBox 19">
              <a:extLst>
                <a:ext uri="{FF2B5EF4-FFF2-40B4-BE49-F238E27FC236}">
                  <a16:creationId xmlns:a16="http://schemas.microsoft.com/office/drawing/2014/main" id="{AE5B8972-D5D1-5F4E-8592-3BEE20ECCD8C}"/>
                </a:ext>
              </a:extLst>
            </p:cNvPr>
            <p:cNvSpPr txBox="1"/>
            <p:nvPr/>
          </p:nvSpPr>
          <p:spPr>
            <a:xfrm>
              <a:off x="2615049" y="3112482"/>
              <a:ext cx="3218798" cy="707886"/>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Answer</a:t>
              </a:r>
              <a:br>
                <a:rPr lang="en-US" sz="2000" b="1" dirty="0">
                  <a:solidFill>
                    <a:srgbClr val="291E60"/>
                  </a:solidFill>
                  <a:latin typeface="Arial Bold"/>
                  <a:cs typeface="Arial" panose="020B0604020202020204" pitchFamily="34" charset="0"/>
                </a:rPr>
              </a:br>
              <a:r>
                <a:rPr lang="en-US" sz="2000" b="1" dirty="0">
                  <a:solidFill>
                    <a:srgbClr val="291E60"/>
                  </a:solidFill>
                  <a:latin typeface="Arial Bold"/>
                  <a:cs typeface="Arial" panose="020B0604020202020204" pitchFamily="34" charset="0"/>
                </a:rPr>
                <a:t>questions</a:t>
              </a:r>
            </a:p>
          </p:txBody>
        </p:sp>
        <p:sp>
          <p:nvSpPr>
            <p:cNvPr id="21" name="Freeform 20">
              <a:extLst>
                <a:ext uri="{FF2B5EF4-FFF2-40B4-BE49-F238E27FC236}">
                  <a16:creationId xmlns:a16="http://schemas.microsoft.com/office/drawing/2014/main" id="{310CD4CA-8431-2642-9ACC-18126D7F4053}"/>
                </a:ext>
              </a:extLst>
            </p:cNvPr>
            <p:cNvSpPr/>
            <p:nvPr/>
          </p:nvSpPr>
          <p:spPr>
            <a:xfrm rot="18900000">
              <a:off x="3570342" y="3040089"/>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26027040-CF74-2941-92D3-7CE269C7A5ED}"/>
              </a:ext>
            </a:extLst>
          </p:cNvPr>
          <p:cNvGrpSpPr/>
          <p:nvPr/>
        </p:nvGrpSpPr>
        <p:grpSpPr>
          <a:xfrm>
            <a:off x="278364" y="4408307"/>
            <a:ext cx="2333570" cy="970228"/>
            <a:chOff x="5731812" y="3040089"/>
            <a:chExt cx="2333570" cy="970228"/>
          </a:xfrm>
        </p:grpSpPr>
        <p:sp>
          <p:nvSpPr>
            <p:cNvPr id="23" name="TextBox 22">
              <a:extLst>
                <a:ext uri="{FF2B5EF4-FFF2-40B4-BE49-F238E27FC236}">
                  <a16:creationId xmlns:a16="http://schemas.microsoft.com/office/drawing/2014/main" id="{4CCEB273-66AB-3E4C-B46F-6CEF638A892F}"/>
                </a:ext>
              </a:extLst>
            </p:cNvPr>
            <p:cNvSpPr txBox="1"/>
            <p:nvPr/>
          </p:nvSpPr>
          <p:spPr>
            <a:xfrm>
              <a:off x="5731812" y="3133183"/>
              <a:ext cx="2333570" cy="707886"/>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Work with you and your doctor</a:t>
              </a:r>
            </a:p>
          </p:txBody>
        </p:sp>
        <p:sp>
          <p:nvSpPr>
            <p:cNvPr id="24" name="Freeform 23">
              <a:extLst>
                <a:ext uri="{FF2B5EF4-FFF2-40B4-BE49-F238E27FC236}">
                  <a16:creationId xmlns:a16="http://schemas.microsoft.com/office/drawing/2014/main" id="{A7931C6C-E844-4842-867E-1802C76D509B}"/>
                </a:ext>
              </a:extLst>
            </p:cNvPr>
            <p:cNvSpPr/>
            <p:nvPr/>
          </p:nvSpPr>
          <p:spPr>
            <a:xfrm rot="18900000">
              <a:off x="6280185" y="3040089"/>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9FBDCEE9-DB36-664F-AFC9-0C0C383EEA39}"/>
              </a:ext>
            </a:extLst>
          </p:cNvPr>
          <p:cNvGrpSpPr/>
          <p:nvPr/>
        </p:nvGrpSpPr>
        <p:grpSpPr>
          <a:xfrm>
            <a:off x="2422077" y="4406718"/>
            <a:ext cx="2727464" cy="970228"/>
            <a:chOff x="8485125" y="3038500"/>
            <a:chExt cx="2727464" cy="970228"/>
          </a:xfrm>
        </p:grpSpPr>
        <p:sp>
          <p:nvSpPr>
            <p:cNvPr id="26" name="TextBox 25">
              <a:extLst>
                <a:ext uri="{FF2B5EF4-FFF2-40B4-BE49-F238E27FC236}">
                  <a16:creationId xmlns:a16="http://schemas.microsoft.com/office/drawing/2014/main" id="{43BBAA7F-EAC3-944E-9DED-B70B3E66D838}"/>
                </a:ext>
              </a:extLst>
            </p:cNvPr>
            <p:cNvSpPr txBox="1"/>
            <p:nvPr/>
          </p:nvSpPr>
          <p:spPr>
            <a:xfrm>
              <a:off x="8485125" y="3163687"/>
              <a:ext cx="2727464" cy="707886"/>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Connect you</a:t>
              </a:r>
              <a:br>
                <a:rPr lang="en-US" sz="2000" b="1" dirty="0">
                  <a:solidFill>
                    <a:srgbClr val="291E60"/>
                  </a:solidFill>
                  <a:latin typeface="Arial Bold"/>
                  <a:cs typeface="Arial" panose="020B0604020202020204" pitchFamily="34" charset="0"/>
                </a:rPr>
              </a:br>
              <a:r>
                <a:rPr lang="en-US" sz="2000" b="1" dirty="0">
                  <a:solidFill>
                    <a:srgbClr val="291E60"/>
                  </a:solidFill>
                  <a:latin typeface="Arial Bold"/>
                  <a:cs typeface="Arial" panose="020B0604020202020204" pitchFamily="34" charset="0"/>
                </a:rPr>
                <a:t>to resources</a:t>
              </a:r>
            </a:p>
          </p:txBody>
        </p:sp>
        <p:sp>
          <p:nvSpPr>
            <p:cNvPr id="27" name="Freeform 26">
              <a:extLst>
                <a:ext uri="{FF2B5EF4-FFF2-40B4-BE49-F238E27FC236}">
                  <a16:creationId xmlns:a16="http://schemas.microsoft.com/office/drawing/2014/main" id="{C66AA6A4-FB12-5A4E-B120-C8E5BC3748EB}"/>
                </a:ext>
              </a:extLst>
            </p:cNvPr>
            <p:cNvSpPr/>
            <p:nvPr/>
          </p:nvSpPr>
          <p:spPr>
            <a:xfrm rot="18900000">
              <a:off x="9235609" y="3038500"/>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Rectangle 29">
            <a:extLst>
              <a:ext uri="{FF2B5EF4-FFF2-40B4-BE49-F238E27FC236}">
                <a16:creationId xmlns:a16="http://schemas.microsoft.com/office/drawing/2014/main" id="{0744C4FA-1E36-3B41-80E7-6FAF71D02417}"/>
              </a:ext>
            </a:extLst>
          </p:cNvPr>
          <p:cNvSpPr/>
          <p:nvPr/>
        </p:nvSpPr>
        <p:spPr>
          <a:xfrm rot="16200000">
            <a:off x="178579" y="6277808"/>
            <a:ext cx="36576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Box 40">
            <a:extLst>
              <a:ext uri="{FF2B5EF4-FFF2-40B4-BE49-F238E27FC236}">
                <a16:creationId xmlns:a16="http://schemas.microsoft.com/office/drawing/2014/main" id="{DBE6D2FA-9EF8-0441-A37E-C91735514A19}"/>
              </a:ext>
            </a:extLst>
          </p:cNvPr>
          <p:cNvSpPr txBox="1"/>
          <p:nvPr/>
        </p:nvSpPr>
        <p:spPr>
          <a:xfrm>
            <a:off x="494870" y="6117788"/>
            <a:ext cx="5852921" cy="369332"/>
          </a:xfrm>
          <a:prstGeom prst="rect">
            <a:avLst/>
          </a:prstGeom>
          <a:noFill/>
        </p:spPr>
        <p:txBody>
          <a:bodyPr wrap="square" rtlCol="0">
            <a:spAutoFit/>
          </a:bodyPr>
          <a:lstStyle/>
          <a:p>
            <a:r>
              <a:rPr lang="en-US" b="1" dirty="0" err="1">
                <a:solidFill>
                  <a:schemeClr val="tx2"/>
                </a:solidFill>
                <a:latin typeface="Arial Bold"/>
                <a:cs typeface="Arial" panose="020B0604020202020204" pitchFamily="34" charset="0"/>
              </a:rPr>
              <a:t>healthpartners.com</a:t>
            </a:r>
            <a:r>
              <a:rPr lang="en-US" b="1" dirty="0">
                <a:solidFill>
                  <a:schemeClr val="tx2"/>
                </a:solidFill>
                <a:latin typeface="Arial Bold"/>
                <a:cs typeface="Arial" panose="020B0604020202020204" pitchFamily="34" charset="0"/>
              </a:rPr>
              <a:t>/</a:t>
            </a:r>
            <a:r>
              <a:rPr lang="en-US" b="1" dirty="0" err="1">
                <a:solidFill>
                  <a:schemeClr val="accent2"/>
                </a:solidFill>
                <a:latin typeface="Arial Bold"/>
                <a:cs typeface="Arial" panose="020B0604020202020204" pitchFamily="34" charset="0"/>
              </a:rPr>
              <a:t>nursesupport</a:t>
            </a:r>
            <a:endParaRPr lang="en-US" b="1" dirty="0">
              <a:solidFill>
                <a:srgbClr val="291E60"/>
              </a:solidFill>
              <a:latin typeface="Arial Bold"/>
              <a:cs typeface="Arial" panose="020B0604020202020204" pitchFamily="34" charset="0"/>
            </a:endParaRPr>
          </a:p>
        </p:txBody>
      </p:sp>
      <p:sp>
        <p:nvSpPr>
          <p:cNvPr id="43" name="TextBox 42">
            <a:extLst>
              <a:ext uri="{FF2B5EF4-FFF2-40B4-BE49-F238E27FC236}">
                <a16:creationId xmlns:a16="http://schemas.microsoft.com/office/drawing/2014/main" id="{F0D50B30-8EFD-9142-84A7-386E3F481B5E}"/>
              </a:ext>
            </a:extLst>
          </p:cNvPr>
          <p:cNvSpPr txBox="1"/>
          <p:nvPr/>
        </p:nvSpPr>
        <p:spPr>
          <a:xfrm>
            <a:off x="281137" y="1491910"/>
            <a:ext cx="6209310" cy="369332"/>
          </a:xfrm>
          <a:prstGeom prst="rect">
            <a:avLst/>
          </a:prstGeom>
          <a:noFill/>
        </p:spPr>
        <p:txBody>
          <a:bodyPr wrap="square" rtlCol="0" anchor="t">
            <a:spAutoFit/>
          </a:bodyPr>
          <a:lstStyle/>
          <a:p>
            <a:r>
              <a:rPr lang="en-US" dirty="0">
                <a:latin typeface="Arial Regular"/>
              </a:rPr>
              <a:t>Help from a personal nurse.</a:t>
            </a:r>
          </a:p>
        </p:txBody>
      </p:sp>
      <p:pic>
        <p:nvPicPr>
          <p:cNvPr id="45" name="Picture 44">
            <a:extLst>
              <a:ext uri="{FF2B5EF4-FFF2-40B4-BE49-F238E27FC236}">
                <a16:creationId xmlns:a16="http://schemas.microsoft.com/office/drawing/2014/main" id="{A39D00EA-8248-3C46-9B4A-4755F6CA2C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11386" y="1036610"/>
            <a:ext cx="5980614" cy="4230579"/>
          </a:xfrm>
          <a:custGeom>
            <a:avLst/>
            <a:gdLst>
              <a:gd name="connsiteX0" fmla="*/ 2052750 w 5980614"/>
              <a:gd name="connsiteY0" fmla="*/ 0 h 4230579"/>
              <a:gd name="connsiteX1" fmla="*/ 2115292 w 5980614"/>
              <a:gd name="connsiteY1" fmla="*/ 0 h 4230579"/>
              <a:gd name="connsiteX2" fmla="*/ 5980614 w 5980614"/>
              <a:gd name="connsiteY2" fmla="*/ 0 h 4230579"/>
              <a:gd name="connsiteX3" fmla="*/ 5980614 w 5980614"/>
              <a:gd name="connsiteY3" fmla="*/ 4230579 h 4230579"/>
              <a:gd name="connsiteX4" fmla="*/ 2249314 w 5980614"/>
              <a:gd name="connsiteY4" fmla="*/ 4230579 h 4230579"/>
              <a:gd name="connsiteX5" fmla="*/ 2115292 w 5980614"/>
              <a:gd name="connsiteY5" fmla="*/ 4230579 h 4230579"/>
              <a:gd name="connsiteX6" fmla="*/ 2052750 w 5980614"/>
              <a:gd name="connsiteY6" fmla="*/ 4230579 h 4230579"/>
              <a:gd name="connsiteX7" fmla="*/ 0 w 5980614"/>
              <a:gd name="connsiteY7" fmla="*/ 4230579 h 4230579"/>
              <a:gd name="connsiteX8" fmla="*/ 0 w 5980614"/>
              <a:gd name="connsiteY8" fmla="*/ 2046081 h 4230579"/>
              <a:gd name="connsiteX9" fmla="*/ 3498 w 5980614"/>
              <a:gd name="connsiteY9" fmla="*/ 2046081 h 4230579"/>
              <a:gd name="connsiteX10" fmla="*/ 10922 w 5980614"/>
              <a:gd name="connsiteY10" fmla="*/ 1899013 h 4230579"/>
              <a:gd name="connsiteX11" fmla="*/ 1912360 w 5980614"/>
              <a:gd name="connsiteY11" fmla="*/ 9608 h 4230579"/>
              <a:gd name="connsiteX12" fmla="*/ 2052750 w 5980614"/>
              <a:gd name="connsiteY12" fmla="*/ 2961 h 42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0614" h="4230579">
                <a:moveTo>
                  <a:pt x="2052750" y="0"/>
                </a:moveTo>
                <a:lnTo>
                  <a:pt x="2115292" y="0"/>
                </a:lnTo>
                <a:lnTo>
                  <a:pt x="5980614" y="0"/>
                </a:lnTo>
                <a:lnTo>
                  <a:pt x="5980614" y="4230579"/>
                </a:lnTo>
                <a:lnTo>
                  <a:pt x="2249314" y="4230579"/>
                </a:lnTo>
                <a:lnTo>
                  <a:pt x="2115292" y="4230579"/>
                </a:lnTo>
                <a:lnTo>
                  <a:pt x="2052750" y="4230579"/>
                </a:lnTo>
                <a:lnTo>
                  <a:pt x="0" y="4230579"/>
                </a:lnTo>
                <a:lnTo>
                  <a:pt x="0" y="2046081"/>
                </a:lnTo>
                <a:lnTo>
                  <a:pt x="3498" y="2046081"/>
                </a:lnTo>
                <a:lnTo>
                  <a:pt x="10922" y="1899013"/>
                </a:lnTo>
                <a:cubicBezTo>
                  <a:pt x="112478" y="899032"/>
                  <a:pt x="910559" y="104962"/>
                  <a:pt x="1912360" y="9608"/>
                </a:cubicBezTo>
                <a:lnTo>
                  <a:pt x="2052750" y="2961"/>
                </a:lnTo>
                <a:close/>
              </a:path>
            </a:pathLst>
          </a:cu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7091947"/>
      </p:ext>
    </p:extLst>
  </p:cSld>
  <p:clrMapOvr>
    <a:masterClrMapping/>
  </p:clrMapOvr>
  <mc:AlternateContent xmlns:mc="http://schemas.openxmlformats.org/markup-compatibility/2006" xmlns:p14="http://schemas.microsoft.com/office/powerpoint/2010/main">
    <mc:Choice Requires="p14">
      <p:transition p14:dur="250" advTm="2272">
        <p:fade/>
      </p:transition>
    </mc:Choice>
    <mc:Fallback xmlns="">
      <p:transition advTm="22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100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2500"/>
                            </p:stCondLst>
                            <p:childTnLst>
                              <p:par>
                                <p:cTn id="15" presetID="10" presetClass="entr" presetSubtype="0" fill="hold" nodeType="after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3500"/>
                            </p:stCondLst>
                            <p:childTnLst>
                              <p:par>
                                <p:cTn id="19" presetID="10" presetClass="entr" presetSubtype="0" fill="hold" nodeType="after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7BC2-4EC2-F547-9304-BC852D3695C8}"/>
              </a:ext>
            </a:extLst>
          </p:cNvPr>
          <p:cNvSpPr>
            <a:spLocks noGrp="1"/>
          </p:cNvSpPr>
          <p:nvPr>
            <p:ph type="title"/>
          </p:nvPr>
        </p:nvSpPr>
        <p:spPr/>
        <p:txBody>
          <a:bodyPr/>
          <a:lstStyle/>
          <a:p>
            <a:r>
              <a:rPr lang="en-US" dirty="0"/>
              <a:t>Relief for your back pain</a:t>
            </a:r>
          </a:p>
        </p:txBody>
      </p:sp>
      <p:sp>
        <p:nvSpPr>
          <p:cNvPr id="28" name="TextBox 27">
            <a:extLst>
              <a:ext uri="{FF2B5EF4-FFF2-40B4-BE49-F238E27FC236}">
                <a16:creationId xmlns:a16="http://schemas.microsoft.com/office/drawing/2014/main" id="{066FB6C0-9E12-014C-A4F1-DEC55E685D13}"/>
              </a:ext>
            </a:extLst>
          </p:cNvPr>
          <p:cNvSpPr txBox="1"/>
          <p:nvPr/>
        </p:nvSpPr>
        <p:spPr>
          <a:xfrm>
            <a:off x="281137" y="1491910"/>
            <a:ext cx="4282625" cy="923330"/>
          </a:xfrm>
          <a:prstGeom prst="rect">
            <a:avLst/>
          </a:prstGeom>
          <a:noFill/>
        </p:spPr>
        <p:txBody>
          <a:bodyPr wrap="square" rtlCol="0" anchor="t">
            <a:spAutoFit/>
          </a:bodyPr>
          <a:lstStyle/>
          <a:p>
            <a:r>
              <a:rPr lang="en-US" dirty="0">
                <a:latin typeface="Arial Regular"/>
              </a:rPr>
              <a:t>Our nurses can help make sure back pain doesn’t keep you down with one-on-one, personalized support.</a:t>
            </a:r>
          </a:p>
        </p:txBody>
      </p:sp>
      <p:grpSp>
        <p:nvGrpSpPr>
          <p:cNvPr id="29" name="Group 28">
            <a:extLst>
              <a:ext uri="{FF2B5EF4-FFF2-40B4-BE49-F238E27FC236}">
                <a16:creationId xmlns:a16="http://schemas.microsoft.com/office/drawing/2014/main" id="{8D31FF61-BE7F-7446-BE0F-32EFC5FB6481}"/>
              </a:ext>
            </a:extLst>
          </p:cNvPr>
          <p:cNvGrpSpPr/>
          <p:nvPr/>
        </p:nvGrpSpPr>
        <p:grpSpPr>
          <a:xfrm>
            <a:off x="314131" y="2968468"/>
            <a:ext cx="1742812" cy="970228"/>
            <a:chOff x="2213836" y="3040089"/>
            <a:chExt cx="1742812" cy="970228"/>
          </a:xfrm>
        </p:grpSpPr>
        <p:sp>
          <p:nvSpPr>
            <p:cNvPr id="31" name="Freeform 30">
              <a:extLst>
                <a:ext uri="{FF2B5EF4-FFF2-40B4-BE49-F238E27FC236}">
                  <a16:creationId xmlns:a16="http://schemas.microsoft.com/office/drawing/2014/main" id="{8200AEB8-5E37-EF4C-A2DC-12E3B41FE429}"/>
                </a:ext>
              </a:extLst>
            </p:cNvPr>
            <p:cNvSpPr/>
            <p:nvPr/>
          </p:nvSpPr>
          <p:spPr>
            <a:xfrm rot="18900000">
              <a:off x="2494457" y="3040089"/>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1">
              <a:extLst>
                <a:ext uri="{FF2B5EF4-FFF2-40B4-BE49-F238E27FC236}">
                  <a16:creationId xmlns:a16="http://schemas.microsoft.com/office/drawing/2014/main" id="{EE92AEE1-22B3-F343-85D2-9D685CEEFE3D}"/>
                </a:ext>
              </a:extLst>
            </p:cNvPr>
            <p:cNvSpPr txBox="1"/>
            <p:nvPr/>
          </p:nvSpPr>
          <p:spPr>
            <a:xfrm>
              <a:off x="2213836" y="3097724"/>
              <a:ext cx="1742812" cy="707886"/>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Get tips to manage pain</a:t>
              </a:r>
            </a:p>
          </p:txBody>
        </p:sp>
      </p:grpSp>
      <p:grpSp>
        <p:nvGrpSpPr>
          <p:cNvPr id="33" name="Group 32">
            <a:extLst>
              <a:ext uri="{FF2B5EF4-FFF2-40B4-BE49-F238E27FC236}">
                <a16:creationId xmlns:a16="http://schemas.microsoft.com/office/drawing/2014/main" id="{9145AF82-268B-E343-8C6D-096DE6486D60}"/>
              </a:ext>
            </a:extLst>
          </p:cNvPr>
          <p:cNvGrpSpPr/>
          <p:nvPr/>
        </p:nvGrpSpPr>
        <p:grpSpPr>
          <a:xfrm>
            <a:off x="2506132" y="2941235"/>
            <a:ext cx="2430161" cy="970228"/>
            <a:chOff x="4656208" y="3040089"/>
            <a:chExt cx="2430161" cy="970228"/>
          </a:xfrm>
        </p:grpSpPr>
        <p:sp>
          <p:nvSpPr>
            <p:cNvPr id="34" name="TextBox 33">
              <a:extLst>
                <a:ext uri="{FF2B5EF4-FFF2-40B4-BE49-F238E27FC236}">
                  <a16:creationId xmlns:a16="http://schemas.microsoft.com/office/drawing/2014/main" id="{312323A3-325B-D24D-8D0C-BD5AA27C8E0C}"/>
                </a:ext>
              </a:extLst>
            </p:cNvPr>
            <p:cNvSpPr txBox="1"/>
            <p:nvPr/>
          </p:nvSpPr>
          <p:spPr>
            <a:xfrm>
              <a:off x="4656208" y="3110155"/>
              <a:ext cx="2430161" cy="707886"/>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Learn about treatment options</a:t>
              </a:r>
            </a:p>
          </p:txBody>
        </p:sp>
        <p:sp>
          <p:nvSpPr>
            <p:cNvPr id="35" name="Freeform 34">
              <a:extLst>
                <a:ext uri="{FF2B5EF4-FFF2-40B4-BE49-F238E27FC236}">
                  <a16:creationId xmlns:a16="http://schemas.microsoft.com/office/drawing/2014/main" id="{572F8FA2-1D2F-F14B-A292-A6E2A975A14D}"/>
                </a:ext>
              </a:extLst>
            </p:cNvPr>
            <p:cNvSpPr/>
            <p:nvPr/>
          </p:nvSpPr>
          <p:spPr>
            <a:xfrm rot="18900000">
              <a:off x="5280808" y="3040089"/>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Group 35">
            <a:extLst>
              <a:ext uri="{FF2B5EF4-FFF2-40B4-BE49-F238E27FC236}">
                <a16:creationId xmlns:a16="http://schemas.microsoft.com/office/drawing/2014/main" id="{B48D3807-D8D6-9B4F-8717-CB8125ED0D94}"/>
              </a:ext>
            </a:extLst>
          </p:cNvPr>
          <p:cNvGrpSpPr/>
          <p:nvPr/>
        </p:nvGrpSpPr>
        <p:grpSpPr>
          <a:xfrm>
            <a:off x="999067" y="4366381"/>
            <a:ext cx="3051867" cy="970228"/>
            <a:chOff x="7449295" y="3040089"/>
            <a:chExt cx="3051867" cy="970228"/>
          </a:xfrm>
        </p:grpSpPr>
        <p:sp>
          <p:nvSpPr>
            <p:cNvPr id="37" name="TextBox 36">
              <a:extLst>
                <a:ext uri="{FF2B5EF4-FFF2-40B4-BE49-F238E27FC236}">
                  <a16:creationId xmlns:a16="http://schemas.microsoft.com/office/drawing/2014/main" id="{036C4F6C-3DAB-F341-9EBB-2A39D2E89EDA}"/>
                </a:ext>
              </a:extLst>
            </p:cNvPr>
            <p:cNvSpPr txBox="1"/>
            <p:nvPr/>
          </p:nvSpPr>
          <p:spPr>
            <a:xfrm>
              <a:off x="7449295" y="3160956"/>
              <a:ext cx="3051867" cy="707886"/>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Find resources to </a:t>
              </a:r>
              <a:br>
                <a:rPr lang="en-US" sz="2000" b="1" dirty="0">
                  <a:solidFill>
                    <a:srgbClr val="291E60"/>
                  </a:solidFill>
                  <a:latin typeface="Arial Bold"/>
                  <a:cs typeface="Arial" panose="020B0604020202020204" pitchFamily="34" charset="0"/>
                </a:rPr>
              </a:br>
              <a:r>
                <a:rPr lang="en-US" sz="2000" b="1" dirty="0">
                  <a:solidFill>
                    <a:srgbClr val="291E60"/>
                  </a:solidFill>
                  <a:latin typeface="Arial Bold"/>
                  <a:cs typeface="Arial" panose="020B0604020202020204" pitchFamily="34" charset="0"/>
                </a:rPr>
                <a:t>help you feel better</a:t>
              </a:r>
            </a:p>
          </p:txBody>
        </p:sp>
        <p:sp>
          <p:nvSpPr>
            <p:cNvPr id="38" name="Freeform 37">
              <a:extLst>
                <a:ext uri="{FF2B5EF4-FFF2-40B4-BE49-F238E27FC236}">
                  <a16:creationId xmlns:a16="http://schemas.microsoft.com/office/drawing/2014/main" id="{932BB0C6-335B-E24F-844D-251F948F092E}"/>
                </a:ext>
              </a:extLst>
            </p:cNvPr>
            <p:cNvSpPr/>
            <p:nvPr/>
          </p:nvSpPr>
          <p:spPr>
            <a:xfrm rot="18900000">
              <a:off x="8367168" y="3040089"/>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9" name="Rectangle 38">
            <a:extLst>
              <a:ext uri="{FF2B5EF4-FFF2-40B4-BE49-F238E27FC236}">
                <a16:creationId xmlns:a16="http://schemas.microsoft.com/office/drawing/2014/main" id="{348EE942-EF21-F541-9558-C2BD2654F9D7}"/>
              </a:ext>
            </a:extLst>
          </p:cNvPr>
          <p:cNvSpPr/>
          <p:nvPr/>
        </p:nvSpPr>
        <p:spPr>
          <a:xfrm rot="16200000">
            <a:off x="178579" y="6277808"/>
            <a:ext cx="36576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extBox 39">
            <a:extLst>
              <a:ext uri="{FF2B5EF4-FFF2-40B4-BE49-F238E27FC236}">
                <a16:creationId xmlns:a16="http://schemas.microsoft.com/office/drawing/2014/main" id="{E504A068-E91D-4B43-BCA5-E31EB487E654}"/>
              </a:ext>
            </a:extLst>
          </p:cNvPr>
          <p:cNvSpPr txBox="1"/>
          <p:nvPr/>
        </p:nvSpPr>
        <p:spPr>
          <a:xfrm>
            <a:off x="494870" y="6117788"/>
            <a:ext cx="5852921" cy="369332"/>
          </a:xfrm>
          <a:prstGeom prst="rect">
            <a:avLst/>
          </a:prstGeom>
          <a:noFill/>
        </p:spPr>
        <p:txBody>
          <a:bodyPr wrap="square" rtlCol="0">
            <a:spAutoFit/>
          </a:bodyPr>
          <a:lstStyle/>
          <a:p>
            <a:r>
              <a:rPr lang="en-US" b="1" dirty="0" err="1">
                <a:solidFill>
                  <a:schemeClr val="tx2"/>
                </a:solidFill>
                <a:latin typeface="Arial Bold"/>
                <a:cs typeface="Arial" panose="020B0604020202020204" pitchFamily="34" charset="0"/>
              </a:rPr>
              <a:t>healthpartners.com</a:t>
            </a:r>
            <a:r>
              <a:rPr lang="en-US" b="1" dirty="0">
                <a:solidFill>
                  <a:schemeClr val="tx2"/>
                </a:solidFill>
                <a:latin typeface="Arial Bold"/>
                <a:cs typeface="Arial" panose="020B0604020202020204" pitchFamily="34" charset="0"/>
              </a:rPr>
              <a:t>/</a:t>
            </a:r>
            <a:r>
              <a:rPr lang="en-US" b="1" dirty="0" err="1">
                <a:solidFill>
                  <a:schemeClr val="accent2"/>
                </a:solidFill>
                <a:latin typeface="Arial Bold"/>
                <a:cs typeface="Arial" panose="020B0604020202020204" pitchFamily="34" charset="0"/>
              </a:rPr>
              <a:t>backhealth</a:t>
            </a:r>
            <a:endParaRPr lang="en-US" b="1" dirty="0">
              <a:solidFill>
                <a:srgbClr val="291E60"/>
              </a:solidFill>
              <a:latin typeface="Arial Bold"/>
              <a:cs typeface="Arial" panose="020B0604020202020204" pitchFamily="34" charset="0"/>
            </a:endParaRPr>
          </a:p>
        </p:txBody>
      </p:sp>
      <p:pic>
        <p:nvPicPr>
          <p:cNvPr id="42" name="Picture 41">
            <a:extLst>
              <a:ext uri="{FF2B5EF4-FFF2-40B4-BE49-F238E27FC236}">
                <a16:creationId xmlns:a16="http://schemas.microsoft.com/office/drawing/2014/main" id="{0DDCA4C3-DF5A-AC47-96D9-22DD1C0D4F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11386" y="1036610"/>
            <a:ext cx="5980614" cy="4230579"/>
          </a:xfrm>
          <a:custGeom>
            <a:avLst/>
            <a:gdLst>
              <a:gd name="connsiteX0" fmla="*/ 2052750 w 5980614"/>
              <a:gd name="connsiteY0" fmla="*/ 0 h 4230579"/>
              <a:gd name="connsiteX1" fmla="*/ 2115292 w 5980614"/>
              <a:gd name="connsiteY1" fmla="*/ 0 h 4230579"/>
              <a:gd name="connsiteX2" fmla="*/ 5980614 w 5980614"/>
              <a:gd name="connsiteY2" fmla="*/ 0 h 4230579"/>
              <a:gd name="connsiteX3" fmla="*/ 5980614 w 5980614"/>
              <a:gd name="connsiteY3" fmla="*/ 4230579 h 4230579"/>
              <a:gd name="connsiteX4" fmla="*/ 2249314 w 5980614"/>
              <a:gd name="connsiteY4" fmla="*/ 4230579 h 4230579"/>
              <a:gd name="connsiteX5" fmla="*/ 2115292 w 5980614"/>
              <a:gd name="connsiteY5" fmla="*/ 4230579 h 4230579"/>
              <a:gd name="connsiteX6" fmla="*/ 2052750 w 5980614"/>
              <a:gd name="connsiteY6" fmla="*/ 4230579 h 4230579"/>
              <a:gd name="connsiteX7" fmla="*/ 0 w 5980614"/>
              <a:gd name="connsiteY7" fmla="*/ 4230579 h 4230579"/>
              <a:gd name="connsiteX8" fmla="*/ 0 w 5980614"/>
              <a:gd name="connsiteY8" fmla="*/ 2046081 h 4230579"/>
              <a:gd name="connsiteX9" fmla="*/ 3498 w 5980614"/>
              <a:gd name="connsiteY9" fmla="*/ 2046081 h 4230579"/>
              <a:gd name="connsiteX10" fmla="*/ 10922 w 5980614"/>
              <a:gd name="connsiteY10" fmla="*/ 1899013 h 4230579"/>
              <a:gd name="connsiteX11" fmla="*/ 1912360 w 5980614"/>
              <a:gd name="connsiteY11" fmla="*/ 9608 h 4230579"/>
              <a:gd name="connsiteX12" fmla="*/ 2052750 w 5980614"/>
              <a:gd name="connsiteY12" fmla="*/ 2961 h 42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0614" h="4230579">
                <a:moveTo>
                  <a:pt x="2052750" y="0"/>
                </a:moveTo>
                <a:lnTo>
                  <a:pt x="2115292" y="0"/>
                </a:lnTo>
                <a:lnTo>
                  <a:pt x="5980614" y="0"/>
                </a:lnTo>
                <a:lnTo>
                  <a:pt x="5980614" y="4230579"/>
                </a:lnTo>
                <a:lnTo>
                  <a:pt x="2249314" y="4230579"/>
                </a:lnTo>
                <a:lnTo>
                  <a:pt x="2115292" y="4230579"/>
                </a:lnTo>
                <a:lnTo>
                  <a:pt x="2052750" y="4230579"/>
                </a:lnTo>
                <a:lnTo>
                  <a:pt x="0" y="4230579"/>
                </a:lnTo>
                <a:lnTo>
                  <a:pt x="0" y="2046081"/>
                </a:lnTo>
                <a:lnTo>
                  <a:pt x="3498" y="2046081"/>
                </a:lnTo>
                <a:lnTo>
                  <a:pt x="10922" y="1899013"/>
                </a:lnTo>
                <a:cubicBezTo>
                  <a:pt x="112478" y="899032"/>
                  <a:pt x="910559" y="104962"/>
                  <a:pt x="1912360" y="9608"/>
                </a:cubicBezTo>
                <a:lnTo>
                  <a:pt x="2052750" y="2961"/>
                </a:lnTo>
                <a:close/>
              </a:path>
            </a:pathLst>
          </a:cu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3691932"/>
      </p:ext>
    </p:extLst>
  </p:cSld>
  <p:clrMapOvr>
    <a:masterClrMapping/>
  </p:clrMapOvr>
  <mc:AlternateContent xmlns:mc="http://schemas.openxmlformats.org/markup-compatibility/2006" xmlns:p14="http://schemas.microsoft.com/office/powerpoint/2010/main">
    <mc:Choice Requires="p14">
      <p:transition p14:dur="250" advTm="102256">
        <p:fade/>
      </p:transition>
    </mc:Choice>
    <mc:Fallback xmlns="">
      <p:transition advTm="102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100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2500"/>
                            </p:stCondLst>
                            <p:childTnLst>
                              <p:par>
                                <p:cTn id="15" presetID="10" presetClass="entr" presetSubtype="0" fill="hold" nodeType="afterEffect">
                                  <p:stCondLst>
                                    <p:cond delay="5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a:t>Face cancer with confidence</a:t>
            </a:r>
            <a:endParaRPr lang="en-US" dirty="0"/>
          </a:p>
        </p:txBody>
      </p:sp>
      <p:sp>
        <p:nvSpPr>
          <p:cNvPr id="11" name="TextBox 10">
            <a:extLst>
              <a:ext uri="{FF2B5EF4-FFF2-40B4-BE49-F238E27FC236}">
                <a16:creationId xmlns:a16="http://schemas.microsoft.com/office/drawing/2014/main" id="{2CD5978E-38BD-A744-80BF-5E75594A3882}"/>
              </a:ext>
            </a:extLst>
          </p:cNvPr>
          <p:cNvSpPr txBox="1"/>
          <p:nvPr/>
        </p:nvSpPr>
        <p:spPr>
          <a:xfrm>
            <a:off x="281137" y="1491910"/>
            <a:ext cx="6209310" cy="646331"/>
          </a:xfrm>
          <a:prstGeom prst="rect">
            <a:avLst/>
          </a:prstGeom>
          <a:noFill/>
        </p:spPr>
        <p:txBody>
          <a:bodyPr wrap="square" rtlCol="0" anchor="t">
            <a:spAutoFit/>
          </a:bodyPr>
          <a:lstStyle/>
          <a:p>
            <a:r>
              <a:rPr lang="en-US" dirty="0">
                <a:latin typeface="Arial Regular"/>
              </a:rPr>
              <a:t>Extra support at no extra cost. Our nurses can help you through this difficult time.</a:t>
            </a:r>
          </a:p>
        </p:txBody>
      </p:sp>
      <p:grpSp>
        <p:nvGrpSpPr>
          <p:cNvPr id="2" name="Group 1">
            <a:extLst>
              <a:ext uri="{FF2B5EF4-FFF2-40B4-BE49-F238E27FC236}">
                <a16:creationId xmlns:a16="http://schemas.microsoft.com/office/drawing/2014/main" id="{F2081424-353D-D140-B414-F4B1BA9D8AF7}"/>
              </a:ext>
            </a:extLst>
          </p:cNvPr>
          <p:cNvGrpSpPr/>
          <p:nvPr/>
        </p:nvGrpSpPr>
        <p:grpSpPr>
          <a:xfrm>
            <a:off x="196723" y="2781570"/>
            <a:ext cx="2901618" cy="970228"/>
            <a:chOff x="887418" y="3257037"/>
            <a:chExt cx="2901618" cy="970228"/>
          </a:xfrm>
        </p:grpSpPr>
        <p:sp>
          <p:nvSpPr>
            <p:cNvPr id="14" name="Freeform 13">
              <a:extLst>
                <a:ext uri="{FF2B5EF4-FFF2-40B4-BE49-F238E27FC236}">
                  <a16:creationId xmlns:a16="http://schemas.microsoft.com/office/drawing/2014/main" id="{58254E3F-29D2-9247-84C8-0D21B81D54BF}"/>
                </a:ext>
              </a:extLst>
            </p:cNvPr>
            <p:cNvSpPr/>
            <p:nvPr/>
          </p:nvSpPr>
          <p:spPr>
            <a:xfrm rot="18900000">
              <a:off x="1718792" y="3257037"/>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7775FE3E-E645-7044-B0B1-6F68B95A46AD}"/>
                </a:ext>
              </a:extLst>
            </p:cNvPr>
            <p:cNvSpPr txBox="1"/>
            <p:nvPr/>
          </p:nvSpPr>
          <p:spPr>
            <a:xfrm>
              <a:off x="887418" y="3415077"/>
              <a:ext cx="2901618" cy="707886"/>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Help you make decisions</a:t>
              </a:r>
            </a:p>
          </p:txBody>
        </p:sp>
      </p:grpSp>
      <p:grpSp>
        <p:nvGrpSpPr>
          <p:cNvPr id="3" name="Group 2">
            <a:extLst>
              <a:ext uri="{FF2B5EF4-FFF2-40B4-BE49-F238E27FC236}">
                <a16:creationId xmlns:a16="http://schemas.microsoft.com/office/drawing/2014/main" id="{03CDE40A-394E-4D49-A95D-C2142B5823D9}"/>
              </a:ext>
            </a:extLst>
          </p:cNvPr>
          <p:cNvGrpSpPr/>
          <p:nvPr/>
        </p:nvGrpSpPr>
        <p:grpSpPr>
          <a:xfrm>
            <a:off x="2915921" y="2736338"/>
            <a:ext cx="3218798" cy="1015663"/>
            <a:chOff x="4419071" y="3211805"/>
            <a:chExt cx="3218798" cy="1015663"/>
          </a:xfrm>
        </p:grpSpPr>
        <p:sp>
          <p:nvSpPr>
            <p:cNvPr id="17" name="TextBox 16">
              <a:extLst>
                <a:ext uri="{FF2B5EF4-FFF2-40B4-BE49-F238E27FC236}">
                  <a16:creationId xmlns:a16="http://schemas.microsoft.com/office/drawing/2014/main" id="{60446730-1D5F-154C-867D-F3EF984D5A31}"/>
                </a:ext>
              </a:extLst>
            </p:cNvPr>
            <p:cNvSpPr txBox="1"/>
            <p:nvPr/>
          </p:nvSpPr>
          <p:spPr>
            <a:xfrm>
              <a:off x="4419071" y="3211805"/>
              <a:ext cx="3218798" cy="1015663"/>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Connect you to resources between doctor visits</a:t>
              </a:r>
            </a:p>
          </p:txBody>
        </p:sp>
        <p:sp>
          <p:nvSpPr>
            <p:cNvPr id="19" name="Freeform 18">
              <a:extLst>
                <a:ext uri="{FF2B5EF4-FFF2-40B4-BE49-F238E27FC236}">
                  <a16:creationId xmlns:a16="http://schemas.microsoft.com/office/drawing/2014/main" id="{D5ADC4D5-747F-1F4D-BDC6-6464AB4FE98F}"/>
                </a:ext>
              </a:extLst>
            </p:cNvPr>
            <p:cNvSpPr/>
            <p:nvPr/>
          </p:nvSpPr>
          <p:spPr>
            <a:xfrm rot="18900000">
              <a:off x="5404724" y="3257037"/>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 name="Group 3">
            <a:extLst>
              <a:ext uri="{FF2B5EF4-FFF2-40B4-BE49-F238E27FC236}">
                <a16:creationId xmlns:a16="http://schemas.microsoft.com/office/drawing/2014/main" id="{02EADA66-B81F-0E4E-BE29-5BFF6F1F9EA6}"/>
              </a:ext>
            </a:extLst>
          </p:cNvPr>
          <p:cNvGrpSpPr/>
          <p:nvPr/>
        </p:nvGrpSpPr>
        <p:grpSpPr>
          <a:xfrm>
            <a:off x="1775057" y="4404238"/>
            <a:ext cx="2616836" cy="1015663"/>
            <a:chOff x="8373893" y="3215320"/>
            <a:chExt cx="2616836" cy="1015663"/>
          </a:xfrm>
        </p:grpSpPr>
        <p:sp>
          <p:nvSpPr>
            <p:cNvPr id="18" name="TextBox 17">
              <a:extLst>
                <a:ext uri="{FF2B5EF4-FFF2-40B4-BE49-F238E27FC236}">
                  <a16:creationId xmlns:a16="http://schemas.microsoft.com/office/drawing/2014/main" id="{A18E2CDD-7873-BB43-8CF3-1C13B9046264}"/>
                </a:ext>
              </a:extLst>
            </p:cNvPr>
            <p:cNvSpPr txBox="1"/>
            <p:nvPr/>
          </p:nvSpPr>
          <p:spPr>
            <a:xfrm>
              <a:off x="8373893" y="3215320"/>
              <a:ext cx="2616836" cy="1015663"/>
            </a:xfrm>
            <a:prstGeom prst="rect">
              <a:avLst/>
            </a:prstGeom>
            <a:noFill/>
          </p:spPr>
          <p:txBody>
            <a:bodyPr wrap="square" rtlCol="0">
              <a:spAutoFit/>
            </a:bodyPr>
            <a:lstStyle/>
            <a:p>
              <a:pPr algn="ctr"/>
              <a:r>
                <a:rPr lang="en-US" sz="2000" b="1" dirty="0">
                  <a:solidFill>
                    <a:srgbClr val="291E60"/>
                  </a:solidFill>
                  <a:latin typeface="Arial Bold"/>
                  <a:cs typeface="Arial" panose="020B0604020202020204" pitchFamily="34" charset="0"/>
                </a:rPr>
                <a:t>Just listen when you need someone to talk to</a:t>
              </a:r>
            </a:p>
          </p:txBody>
        </p:sp>
        <p:sp>
          <p:nvSpPr>
            <p:cNvPr id="20" name="Freeform 19">
              <a:extLst>
                <a:ext uri="{FF2B5EF4-FFF2-40B4-BE49-F238E27FC236}">
                  <a16:creationId xmlns:a16="http://schemas.microsoft.com/office/drawing/2014/main" id="{B519589B-1DFF-2F4B-8707-40854B135A9A}"/>
                </a:ext>
              </a:extLst>
            </p:cNvPr>
            <p:cNvSpPr/>
            <p:nvPr/>
          </p:nvSpPr>
          <p:spPr>
            <a:xfrm rot="18900000">
              <a:off x="9049235" y="3257037"/>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 name="Rectangle 20">
            <a:extLst>
              <a:ext uri="{FF2B5EF4-FFF2-40B4-BE49-F238E27FC236}">
                <a16:creationId xmlns:a16="http://schemas.microsoft.com/office/drawing/2014/main" id="{03412167-05A6-DD4F-940D-C85887DDA114}"/>
              </a:ext>
            </a:extLst>
          </p:cNvPr>
          <p:cNvSpPr/>
          <p:nvPr/>
        </p:nvSpPr>
        <p:spPr>
          <a:xfrm rot="16200000">
            <a:off x="178579" y="6277808"/>
            <a:ext cx="36576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id="{3CB9A178-8771-FB41-80DA-8C726BFDD28A}"/>
              </a:ext>
            </a:extLst>
          </p:cNvPr>
          <p:cNvSpPr txBox="1"/>
          <p:nvPr/>
        </p:nvSpPr>
        <p:spPr>
          <a:xfrm>
            <a:off x="494870" y="6117788"/>
            <a:ext cx="5852921" cy="369332"/>
          </a:xfrm>
          <a:prstGeom prst="rect">
            <a:avLst/>
          </a:prstGeom>
          <a:noFill/>
        </p:spPr>
        <p:txBody>
          <a:bodyPr wrap="square" rtlCol="0">
            <a:spAutoFit/>
          </a:bodyPr>
          <a:lstStyle/>
          <a:p>
            <a:r>
              <a:rPr lang="en-US" b="1" dirty="0" err="1">
                <a:solidFill>
                  <a:schemeClr val="tx2"/>
                </a:solidFill>
                <a:latin typeface="Arial Bold"/>
                <a:cs typeface="Arial" panose="020B0604020202020204" pitchFamily="34" charset="0"/>
              </a:rPr>
              <a:t>healthpartners.com</a:t>
            </a:r>
            <a:r>
              <a:rPr lang="en-US" b="1" dirty="0">
                <a:solidFill>
                  <a:schemeClr val="tx2"/>
                </a:solidFill>
                <a:latin typeface="Arial Bold"/>
                <a:cs typeface="Arial" panose="020B0604020202020204" pitchFamily="34" charset="0"/>
              </a:rPr>
              <a:t>/</a:t>
            </a:r>
            <a:r>
              <a:rPr lang="en-US" b="1" dirty="0" err="1">
                <a:solidFill>
                  <a:schemeClr val="accent2"/>
                </a:solidFill>
                <a:latin typeface="Arial Bold"/>
                <a:cs typeface="Arial" panose="020B0604020202020204" pitchFamily="34" charset="0"/>
              </a:rPr>
              <a:t>cancersupport</a:t>
            </a:r>
            <a:endParaRPr lang="en-US" b="1" dirty="0">
              <a:solidFill>
                <a:srgbClr val="291E60"/>
              </a:solidFill>
              <a:latin typeface="Arial Bold"/>
              <a:cs typeface="Arial" panose="020B0604020202020204" pitchFamily="34" charset="0"/>
            </a:endParaRPr>
          </a:p>
        </p:txBody>
      </p:sp>
      <p:pic>
        <p:nvPicPr>
          <p:cNvPr id="25" name="Picture 24">
            <a:extLst>
              <a:ext uri="{FF2B5EF4-FFF2-40B4-BE49-F238E27FC236}">
                <a16:creationId xmlns:a16="http://schemas.microsoft.com/office/drawing/2014/main" id="{41E8AF95-014F-C44D-ADC6-0D15B5C871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11386" y="1036610"/>
            <a:ext cx="5980614" cy="4230579"/>
          </a:xfrm>
          <a:custGeom>
            <a:avLst/>
            <a:gdLst>
              <a:gd name="connsiteX0" fmla="*/ 2052750 w 5980614"/>
              <a:gd name="connsiteY0" fmla="*/ 0 h 4230579"/>
              <a:gd name="connsiteX1" fmla="*/ 2115292 w 5980614"/>
              <a:gd name="connsiteY1" fmla="*/ 0 h 4230579"/>
              <a:gd name="connsiteX2" fmla="*/ 5980614 w 5980614"/>
              <a:gd name="connsiteY2" fmla="*/ 0 h 4230579"/>
              <a:gd name="connsiteX3" fmla="*/ 5980614 w 5980614"/>
              <a:gd name="connsiteY3" fmla="*/ 4230579 h 4230579"/>
              <a:gd name="connsiteX4" fmla="*/ 2249314 w 5980614"/>
              <a:gd name="connsiteY4" fmla="*/ 4230579 h 4230579"/>
              <a:gd name="connsiteX5" fmla="*/ 2115292 w 5980614"/>
              <a:gd name="connsiteY5" fmla="*/ 4230579 h 4230579"/>
              <a:gd name="connsiteX6" fmla="*/ 2052750 w 5980614"/>
              <a:gd name="connsiteY6" fmla="*/ 4230579 h 4230579"/>
              <a:gd name="connsiteX7" fmla="*/ 0 w 5980614"/>
              <a:gd name="connsiteY7" fmla="*/ 4230579 h 4230579"/>
              <a:gd name="connsiteX8" fmla="*/ 0 w 5980614"/>
              <a:gd name="connsiteY8" fmla="*/ 2046081 h 4230579"/>
              <a:gd name="connsiteX9" fmla="*/ 3498 w 5980614"/>
              <a:gd name="connsiteY9" fmla="*/ 2046081 h 4230579"/>
              <a:gd name="connsiteX10" fmla="*/ 10922 w 5980614"/>
              <a:gd name="connsiteY10" fmla="*/ 1899013 h 4230579"/>
              <a:gd name="connsiteX11" fmla="*/ 1912360 w 5980614"/>
              <a:gd name="connsiteY11" fmla="*/ 9608 h 4230579"/>
              <a:gd name="connsiteX12" fmla="*/ 2052750 w 5980614"/>
              <a:gd name="connsiteY12" fmla="*/ 2961 h 42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0614" h="4230579">
                <a:moveTo>
                  <a:pt x="2052750" y="0"/>
                </a:moveTo>
                <a:lnTo>
                  <a:pt x="2115292" y="0"/>
                </a:lnTo>
                <a:lnTo>
                  <a:pt x="5980614" y="0"/>
                </a:lnTo>
                <a:lnTo>
                  <a:pt x="5980614" y="4230579"/>
                </a:lnTo>
                <a:lnTo>
                  <a:pt x="2249314" y="4230579"/>
                </a:lnTo>
                <a:lnTo>
                  <a:pt x="2115292" y="4230579"/>
                </a:lnTo>
                <a:lnTo>
                  <a:pt x="2052750" y="4230579"/>
                </a:lnTo>
                <a:lnTo>
                  <a:pt x="0" y="4230579"/>
                </a:lnTo>
                <a:lnTo>
                  <a:pt x="0" y="2046081"/>
                </a:lnTo>
                <a:lnTo>
                  <a:pt x="3498" y="2046081"/>
                </a:lnTo>
                <a:lnTo>
                  <a:pt x="10922" y="1899013"/>
                </a:lnTo>
                <a:cubicBezTo>
                  <a:pt x="112478" y="899032"/>
                  <a:pt x="910559" y="104962"/>
                  <a:pt x="1912360" y="9608"/>
                </a:cubicBezTo>
                <a:lnTo>
                  <a:pt x="2052750" y="2961"/>
                </a:lnTo>
                <a:close/>
              </a:path>
            </a:pathLst>
          </a:cu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3834636"/>
      </p:ext>
    </p:extLst>
  </p:cSld>
  <p:clrMapOvr>
    <a:masterClrMapping/>
  </p:clrMapOvr>
  <mc:AlternateContent xmlns:mc="http://schemas.openxmlformats.org/markup-compatibility/2006" xmlns:p14="http://schemas.microsoft.com/office/powerpoint/2010/main">
    <mc:Choice Requires="p14">
      <p:transition p14:dur="250" advTm="52459">
        <p:fade/>
      </p:transition>
    </mc:Choice>
    <mc:Fallback xmlns="">
      <p:transition advTm="52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2500"/>
                            </p:stCondLst>
                            <p:childTnLst>
                              <p:par>
                                <p:cTn id="15" presetID="10" presetClass="entr" presetSubtype="0"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Healthy baby, healthy you</a:t>
            </a:r>
            <a:endParaRPr lang="en-US" dirty="0"/>
          </a:p>
        </p:txBody>
      </p:sp>
      <p:sp>
        <p:nvSpPr>
          <p:cNvPr id="13" name="TextBox 12">
            <a:extLst>
              <a:ext uri="{FF2B5EF4-FFF2-40B4-BE49-F238E27FC236}">
                <a16:creationId xmlns:a16="http://schemas.microsoft.com/office/drawing/2014/main" id="{38288B5E-CC3F-7C48-BEE4-1EFF478E475A}"/>
              </a:ext>
            </a:extLst>
          </p:cNvPr>
          <p:cNvSpPr txBox="1"/>
          <p:nvPr/>
        </p:nvSpPr>
        <p:spPr>
          <a:xfrm>
            <a:off x="281137" y="1491910"/>
            <a:ext cx="7467556" cy="646331"/>
          </a:xfrm>
          <a:prstGeom prst="rect">
            <a:avLst/>
          </a:prstGeom>
          <a:noFill/>
        </p:spPr>
        <p:txBody>
          <a:bodyPr wrap="square" rtlCol="0" anchor="t">
            <a:spAutoFit/>
          </a:bodyPr>
          <a:lstStyle/>
          <a:p>
            <a:r>
              <a:rPr lang="en-US" dirty="0">
                <a:latin typeface="Arial Regular"/>
              </a:rPr>
              <a:t>If you’re pregnant or thinking about it, we have lots of resources to support you – all available at no cost. </a:t>
            </a:r>
          </a:p>
        </p:txBody>
      </p:sp>
      <p:sp>
        <p:nvSpPr>
          <p:cNvPr id="14" name="TextBox 13">
            <a:extLst>
              <a:ext uri="{FF2B5EF4-FFF2-40B4-BE49-F238E27FC236}">
                <a16:creationId xmlns:a16="http://schemas.microsoft.com/office/drawing/2014/main" id="{67A492C9-C8C3-0845-A950-2629737AA197}"/>
              </a:ext>
            </a:extLst>
          </p:cNvPr>
          <p:cNvSpPr txBox="1"/>
          <p:nvPr/>
        </p:nvSpPr>
        <p:spPr>
          <a:xfrm>
            <a:off x="1166707" y="3453009"/>
            <a:ext cx="7582438" cy="1041311"/>
          </a:xfrm>
          <a:prstGeom prst="rect">
            <a:avLst/>
          </a:prstGeom>
          <a:noFill/>
        </p:spPr>
        <p:txBody>
          <a:bodyPr wrap="square" rtlCol="0" anchor="ctr">
            <a:spAutoFit/>
          </a:bodyPr>
          <a:lstStyle/>
          <a:p>
            <a:pPr marL="285750" indent="-285750">
              <a:lnSpc>
                <a:spcPts val="2000"/>
              </a:lnSpc>
              <a:spcAft>
                <a:spcPts val="700"/>
              </a:spcAft>
              <a:buClr>
                <a:schemeClr val="accent2"/>
              </a:buClr>
              <a:buFont typeface="Arial" panose="020B0604020202020204" pitchFamily="34" charset="0"/>
              <a:buChar char="•"/>
            </a:pPr>
            <a:r>
              <a:rPr lang="en-US" sz="1600" dirty="0">
                <a:latin typeface="Arial Regular"/>
                <a:cs typeface="Arial" panose="020B0604020202020204" pitchFamily="34" charset="0"/>
              </a:rPr>
              <a:t>Tips by email and text</a:t>
            </a:r>
          </a:p>
          <a:p>
            <a:pPr marL="285750" indent="-285750">
              <a:lnSpc>
                <a:spcPts val="2000"/>
              </a:lnSpc>
              <a:spcAft>
                <a:spcPts val="700"/>
              </a:spcAft>
              <a:buClr>
                <a:schemeClr val="accent2"/>
              </a:buClr>
              <a:buFont typeface="Arial" panose="020B0604020202020204" pitchFamily="34" charset="0"/>
              <a:buChar char="•"/>
            </a:pPr>
            <a:r>
              <a:rPr lang="en-US" sz="1600" dirty="0" err="1">
                <a:latin typeface="Arial Regular"/>
                <a:cs typeface="Arial" panose="020B0604020202020204" pitchFamily="34" charset="0"/>
              </a:rPr>
              <a:t>myHealthyPregnancy</a:t>
            </a:r>
            <a:r>
              <a:rPr lang="en-US" sz="1600" dirty="0">
                <a:latin typeface="Arial Regular"/>
                <a:cs typeface="Arial" panose="020B0604020202020204" pitchFamily="34" charset="0"/>
              </a:rPr>
              <a:t> mobile app</a:t>
            </a:r>
          </a:p>
          <a:p>
            <a:pPr marL="285750" indent="-285750">
              <a:lnSpc>
                <a:spcPts val="2000"/>
              </a:lnSpc>
              <a:spcAft>
                <a:spcPts val="700"/>
              </a:spcAft>
              <a:buClr>
                <a:schemeClr val="accent2"/>
              </a:buClr>
              <a:buFont typeface="Arial" panose="020B0604020202020204" pitchFamily="34" charset="0"/>
              <a:buChar char="•"/>
            </a:pPr>
            <a:r>
              <a:rPr lang="en-US" sz="1600" dirty="0">
                <a:latin typeface="Arial Regular"/>
                <a:cs typeface="Arial" panose="020B0604020202020204" pitchFamily="34" charset="0"/>
              </a:rPr>
              <a:t>Online resources, like the pregnant or planning assessments</a:t>
            </a:r>
          </a:p>
        </p:txBody>
      </p:sp>
      <p:sp>
        <p:nvSpPr>
          <p:cNvPr id="15" name="Rectangle 14">
            <a:extLst>
              <a:ext uri="{FF2B5EF4-FFF2-40B4-BE49-F238E27FC236}">
                <a16:creationId xmlns:a16="http://schemas.microsoft.com/office/drawing/2014/main" id="{E9DE0936-7D73-4845-A0D0-4B47116CE598}"/>
              </a:ext>
            </a:extLst>
          </p:cNvPr>
          <p:cNvSpPr/>
          <p:nvPr/>
        </p:nvSpPr>
        <p:spPr>
          <a:xfrm>
            <a:off x="1166707" y="2926917"/>
            <a:ext cx="9716446" cy="461665"/>
          </a:xfrm>
          <a:prstGeom prst="rect">
            <a:avLst/>
          </a:prstGeom>
        </p:spPr>
        <p:txBody>
          <a:bodyPr wrap="square">
            <a:spAutoFit/>
          </a:bodyPr>
          <a:lstStyle/>
          <a:p>
            <a:r>
              <a:rPr lang="en-US" sz="2400" b="1" dirty="0">
                <a:solidFill>
                  <a:srgbClr val="291E60"/>
                </a:solidFill>
                <a:latin typeface="Arial Bold"/>
                <a:cs typeface="Arial" panose="020B0604020202020204" pitchFamily="34" charset="0"/>
              </a:rPr>
              <a:t>Support:</a:t>
            </a:r>
          </a:p>
        </p:txBody>
      </p:sp>
      <p:grpSp>
        <p:nvGrpSpPr>
          <p:cNvPr id="2" name="Group 1">
            <a:extLst>
              <a:ext uri="{FF2B5EF4-FFF2-40B4-BE49-F238E27FC236}">
                <a16:creationId xmlns:a16="http://schemas.microsoft.com/office/drawing/2014/main" id="{9613DA26-A00B-DD43-9AE7-ED2CF86D2C32}"/>
              </a:ext>
            </a:extLst>
          </p:cNvPr>
          <p:cNvGrpSpPr/>
          <p:nvPr/>
        </p:nvGrpSpPr>
        <p:grpSpPr>
          <a:xfrm>
            <a:off x="7874874" y="2400054"/>
            <a:ext cx="2569008" cy="2569008"/>
            <a:chOff x="7874874" y="2400054"/>
            <a:chExt cx="2569008" cy="2569008"/>
          </a:xfrm>
        </p:grpSpPr>
        <p:sp>
          <p:nvSpPr>
            <p:cNvPr id="16" name="Oval 15">
              <a:extLst>
                <a:ext uri="{FF2B5EF4-FFF2-40B4-BE49-F238E27FC236}">
                  <a16:creationId xmlns:a16="http://schemas.microsoft.com/office/drawing/2014/main" id="{C8F6B68A-2FBE-C043-B212-040DB30719DF}"/>
                </a:ext>
              </a:extLst>
            </p:cNvPr>
            <p:cNvSpPr/>
            <p:nvPr/>
          </p:nvSpPr>
          <p:spPr>
            <a:xfrm>
              <a:off x="7874874" y="2400054"/>
              <a:ext cx="2569008" cy="2569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D58D2AFC-2B98-C44F-8874-74FA9FF5FF90}"/>
                </a:ext>
              </a:extLst>
            </p:cNvPr>
            <p:cNvSpPr/>
            <p:nvPr/>
          </p:nvSpPr>
          <p:spPr>
            <a:xfrm>
              <a:off x="7946592" y="2903512"/>
              <a:ext cx="2497290" cy="830997"/>
            </a:xfrm>
            <a:prstGeom prst="rect">
              <a:avLst/>
            </a:prstGeom>
          </p:spPr>
          <p:txBody>
            <a:bodyPr wrap="square">
              <a:spAutoFit/>
            </a:bodyPr>
            <a:lstStyle/>
            <a:p>
              <a:pPr algn="ctr"/>
              <a:r>
                <a:rPr lang="en-US" sz="2400" b="1" dirty="0" err="1">
                  <a:solidFill>
                    <a:schemeClr val="bg1"/>
                  </a:solidFill>
                  <a:latin typeface="Arial Bold"/>
                  <a:cs typeface="Arial" panose="020B0604020202020204" pitchFamily="34" charset="0"/>
                </a:rPr>
                <a:t>BabyLine</a:t>
              </a:r>
              <a:r>
                <a:rPr lang="en-US" sz="2400" b="1" dirty="0">
                  <a:solidFill>
                    <a:schemeClr val="bg1"/>
                  </a:solidFill>
                  <a:latin typeface="Arial Bold"/>
                  <a:cs typeface="Arial" panose="020B0604020202020204" pitchFamily="34" charset="0"/>
                </a:rPr>
                <a:t> phone service</a:t>
              </a:r>
            </a:p>
          </p:txBody>
        </p:sp>
        <p:sp>
          <p:nvSpPr>
            <p:cNvPr id="19" name="TextBox 18">
              <a:extLst>
                <a:ext uri="{FF2B5EF4-FFF2-40B4-BE49-F238E27FC236}">
                  <a16:creationId xmlns:a16="http://schemas.microsoft.com/office/drawing/2014/main" id="{A3A24388-6AA3-0A4D-B646-138581A49177}"/>
                </a:ext>
              </a:extLst>
            </p:cNvPr>
            <p:cNvSpPr txBox="1"/>
            <p:nvPr/>
          </p:nvSpPr>
          <p:spPr>
            <a:xfrm>
              <a:off x="8009344" y="3777418"/>
              <a:ext cx="2300068" cy="1015663"/>
            </a:xfrm>
            <a:prstGeom prst="rect">
              <a:avLst/>
            </a:prstGeom>
            <a:noFill/>
          </p:spPr>
          <p:txBody>
            <a:bodyPr wrap="square" rtlCol="0" anchor="t">
              <a:spAutoFit/>
            </a:bodyPr>
            <a:lstStyle/>
            <a:p>
              <a:pPr algn="ctr"/>
              <a:r>
                <a:rPr lang="en-US" sz="1500" b="1" dirty="0">
                  <a:solidFill>
                    <a:schemeClr val="bg1"/>
                  </a:solidFill>
                  <a:latin typeface="Arial Regular"/>
                </a:rPr>
                <a:t>612-333-2229</a:t>
              </a:r>
              <a:br>
                <a:rPr lang="en-US" sz="1500" b="1" dirty="0">
                  <a:solidFill>
                    <a:schemeClr val="bg1"/>
                  </a:solidFill>
                  <a:latin typeface="Arial Regular"/>
                </a:rPr>
              </a:br>
              <a:r>
                <a:rPr lang="en-US" sz="1500" dirty="0">
                  <a:solidFill>
                    <a:schemeClr val="bg1"/>
                  </a:solidFill>
                  <a:latin typeface="Arial Regular"/>
                </a:rPr>
                <a:t>or</a:t>
              </a:r>
              <a:br>
                <a:rPr lang="en-US" sz="1500" dirty="0">
                  <a:solidFill>
                    <a:schemeClr val="bg1"/>
                  </a:solidFill>
                  <a:latin typeface="Arial Regular"/>
                </a:rPr>
              </a:br>
              <a:r>
                <a:rPr lang="en-US" sz="1500" b="1" dirty="0">
                  <a:solidFill>
                    <a:schemeClr val="bg1"/>
                  </a:solidFill>
                  <a:latin typeface="Arial Regular"/>
                </a:rPr>
                <a:t>800-845-9297</a:t>
              </a:r>
            </a:p>
            <a:p>
              <a:pPr algn="ctr"/>
              <a:endParaRPr lang="en-US" sz="1500" dirty="0">
                <a:solidFill>
                  <a:schemeClr val="bg1"/>
                </a:solidFill>
                <a:latin typeface="Arial Regular"/>
              </a:endParaRPr>
            </a:p>
          </p:txBody>
        </p:sp>
      </p:grpSp>
      <p:sp>
        <p:nvSpPr>
          <p:cNvPr id="22" name="Rectangle 21">
            <a:extLst>
              <a:ext uri="{FF2B5EF4-FFF2-40B4-BE49-F238E27FC236}">
                <a16:creationId xmlns:a16="http://schemas.microsoft.com/office/drawing/2014/main" id="{A6B55A3D-9BEB-A54C-80A8-A770F15EF9E6}"/>
              </a:ext>
            </a:extLst>
          </p:cNvPr>
          <p:cNvSpPr/>
          <p:nvPr/>
        </p:nvSpPr>
        <p:spPr>
          <a:xfrm rot="16200000">
            <a:off x="178579" y="6277808"/>
            <a:ext cx="36576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14E9EDA4-7440-C242-A974-07E01A9A9969}"/>
              </a:ext>
            </a:extLst>
          </p:cNvPr>
          <p:cNvSpPr txBox="1"/>
          <p:nvPr/>
        </p:nvSpPr>
        <p:spPr>
          <a:xfrm>
            <a:off x="494870" y="6117788"/>
            <a:ext cx="5852921" cy="369332"/>
          </a:xfrm>
          <a:prstGeom prst="rect">
            <a:avLst/>
          </a:prstGeom>
          <a:noFill/>
        </p:spPr>
        <p:txBody>
          <a:bodyPr wrap="square" rtlCol="0">
            <a:spAutoFit/>
          </a:bodyPr>
          <a:lstStyle/>
          <a:p>
            <a:r>
              <a:rPr lang="en-US" b="1" dirty="0" err="1">
                <a:solidFill>
                  <a:schemeClr val="tx2"/>
                </a:solidFill>
                <a:latin typeface="Arial Bold"/>
                <a:cs typeface="Arial" panose="020B0604020202020204" pitchFamily="34" charset="0"/>
              </a:rPr>
              <a:t>healthpartners.com</a:t>
            </a:r>
            <a:r>
              <a:rPr lang="en-US" b="1" dirty="0">
                <a:solidFill>
                  <a:schemeClr val="tx2"/>
                </a:solidFill>
                <a:latin typeface="Arial Bold"/>
                <a:cs typeface="Arial" panose="020B0604020202020204" pitchFamily="34" charset="0"/>
              </a:rPr>
              <a:t>/</a:t>
            </a:r>
            <a:r>
              <a:rPr lang="en-US" b="1" dirty="0" err="1">
                <a:solidFill>
                  <a:schemeClr val="accent2"/>
                </a:solidFill>
                <a:latin typeface="Arial Bold"/>
                <a:cs typeface="Arial" panose="020B0604020202020204" pitchFamily="34" charset="0"/>
              </a:rPr>
              <a:t>pregnancysupport</a:t>
            </a:r>
            <a:endParaRPr lang="en-US" b="1" dirty="0">
              <a:solidFill>
                <a:schemeClr val="accent2"/>
              </a:solidFill>
              <a:latin typeface="Arial Bold"/>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4470067"/>
      </p:ext>
    </p:extLst>
  </p:cSld>
  <p:clrMapOvr>
    <a:masterClrMapping/>
  </p:clrMapOvr>
  <mc:AlternateContent xmlns:mc="http://schemas.openxmlformats.org/markup-compatibility/2006" xmlns:p14="http://schemas.microsoft.com/office/powerpoint/2010/main">
    <mc:Choice Requires="p14">
      <p:transition p14:dur="250" advTm="92739">
        <p:fade/>
      </p:transition>
    </mc:Choice>
    <mc:Fallback xmlns="">
      <p:transition advTm="927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1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320EDC-A6DD-4640-A9E4-7E15E00171A3}"/>
              </a:ext>
            </a:extLst>
          </p:cNvPr>
          <p:cNvSpPr txBox="1"/>
          <p:nvPr/>
        </p:nvSpPr>
        <p:spPr>
          <a:xfrm>
            <a:off x="158455" y="4989696"/>
            <a:ext cx="5468233" cy="1015663"/>
          </a:xfrm>
          <a:prstGeom prst="rect">
            <a:avLst/>
          </a:prstGeom>
          <a:noFill/>
        </p:spPr>
        <p:txBody>
          <a:bodyPr wrap="square" rtlCol="0">
            <a:spAutoFit/>
          </a:bodyPr>
          <a:lstStyle/>
          <a:p>
            <a:pPr algn="l"/>
            <a:r>
              <a:rPr lang="en-US" sz="6000" b="1" i="0" dirty="0">
                <a:solidFill>
                  <a:schemeClr val="bg1"/>
                </a:solidFill>
                <a:latin typeface="Arial Bold"/>
              </a:rPr>
              <a:t>Thanks!</a:t>
            </a:r>
          </a:p>
        </p:txBody>
      </p:sp>
      <p:sp>
        <p:nvSpPr>
          <p:cNvPr id="3" name="TextBox 2">
            <a:extLst>
              <a:ext uri="{FF2B5EF4-FFF2-40B4-BE49-F238E27FC236}">
                <a16:creationId xmlns:a16="http://schemas.microsoft.com/office/drawing/2014/main" id="{92D77340-CA9F-4C40-B080-EA06408ECF5D}"/>
              </a:ext>
            </a:extLst>
          </p:cNvPr>
          <p:cNvSpPr txBox="1"/>
          <p:nvPr/>
        </p:nvSpPr>
        <p:spPr>
          <a:xfrm>
            <a:off x="241442" y="6328454"/>
            <a:ext cx="1941557" cy="338554"/>
          </a:xfrm>
          <a:prstGeom prst="rect">
            <a:avLst/>
          </a:prstGeom>
          <a:noFill/>
        </p:spPr>
        <p:txBody>
          <a:bodyPr wrap="none" rtlCol="0">
            <a:spAutoFit/>
          </a:bodyPr>
          <a:lstStyle/>
          <a:p>
            <a:pPr algn="l"/>
            <a:r>
              <a:rPr lang="en-US" sz="1600" b="0" i="0" dirty="0" err="1">
                <a:solidFill>
                  <a:schemeClr val="bg1"/>
                </a:solidFill>
                <a:latin typeface="Arial Regular"/>
              </a:rPr>
              <a:t>healthpartners.com</a:t>
            </a:r>
            <a:endParaRPr lang="en-US" sz="1600" b="0" i="0" dirty="0">
              <a:solidFill>
                <a:schemeClr val="bg1"/>
              </a:solidFill>
              <a:latin typeface="Arial Regular"/>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7863857"/>
      </p:ext>
    </p:extLst>
  </p:cSld>
  <p:clrMapOvr>
    <a:masterClrMapping/>
  </p:clrMapOvr>
  <mc:AlternateContent xmlns:mc="http://schemas.openxmlformats.org/markup-compatibility/2006" xmlns:p14="http://schemas.microsoft.com/office/powerpoint/2010/main">
    <mc:Choice Requires="p14">
      <p:transition p14:dur="250" advTm="14455">
        <p:fade/>
      </p:transition>
    </mc:Choice>
    <mc:Fallback xmlns="">
      <p:transition advTm="14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Office Theme">
  <a:themeElements>
    <a:clrScheme name="HealthPartners">
      <a:dk1>
        <a:srgbClr val="212020"/>
      </a:dk1>
      <a:lt1>
        <a:srgbClr val="FFFFFF"/>
      </a:lt1>
      <a:dk2>
        <a:srgbClr val="868A8E"/>
      </a:dk2>
      <a:lt2>
        <a:srgbClr val="C7C8C8"/>
      </a:lt2>
      <a:accent1>
        <a:srgbClr val="5F489C"/>
      </a:accent1>
      <a:accent2>
        <a:srgbClr val="B25EA4"/>
      </a:accent2>
      <a:accent3>
        <a:srgbClr val="36C3DB"/>
      </a:accent3>
      <a:accent4>
        <a:srgbClr val="A1DBEC"/>
      </a:accent4>
      <a:accent5>
        <a:srgbClr val="7EC352"/>
      </a:accent5>
      <a:accent6>
        <a:srgbClr val="00A650"/>
      </a:accent6>
      <a:hlink>
        <a:srgbClr val="0563C1"/>
      </a:hlink>
      <a:folHlink>
        <a:srgbClr val="EF41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d21b5aa0-49e1-4468-a000-6359ff40dc2f" isdomainofvalue="False" dataSourceId="ad50022d-fe2b-4947-bca6-08be320de808"/>
</file>

<file path=customXml/item2.xml><?xml version="1.0" encoding="utf-8"?>
<VariableList UniqueId="4be9a94f-df65-4cc6-a48a-de118fff2730" Name="Computed" ContentType="XML" MajorVersion="0" MinorVersion="1" isLocalCopy="False" IsBaseObject="False" DataSourceId="51b2204b-6aca-4891-a1b1-754a541e2517" DataSourceMajorVersion="0" DataSourceMinorVersion="1"/>
</file>

<file path=customXml/item3.xml><?xml version="1.0" encoding="utf-8"?>
<VariableList UniqueId="d21b5aa0-49e1-4468-a000-6359ff40dc2f" Name="AD_HOC" ContentType="XML" MajorVersion="0" MinorVersion="1" isLocalCopy="False" IsBaseObject="False" DataSourceId="ad50022d-fe2b-4947-bca6-08be320de808" DataSourceMajorVersion="0" DataSourceMinorVersion="1"/>
</file>

<file path=customXml/item4.xml><?xml version="1.0" encoding="utf-8"?>
<VariableList UniqueId="ef6718e5-87b1-4028-b886-82c87fb43145" Name="System" ContentType="XML" MajorVersion="0" MinorVersion="1" isLocalCopy="False" IsBaseObject="False" DataSourceId="6b728a9c-b131-42f7-ba0c-d1e8bc91fe8f" DataSourceMajorVersion="0" DataSourceMinorVersion="1"/>
</file>

<file path=customXml/item5.xml><?xml version="1.0" encoding="utf-8"?>
<AllExternalAdhocVariableMappings/>
</file>

<file path=customXml/item6.xml><?xml version="1.0" encoding="utf-8"?>
<VariableListDefinition name="System" displayName="System" id="ef6718e5-87b1-4028-b886-82c87fb43145" isdomainofvalue="False" dataSourceId="6b728a9c-b131-42f7-ba0c-d1e8bc91fe8f"/>
</file>

<file path=customXml/item7.xml><?xml version="1.0" encoding="utf-8"?>
<VariableListDefinition name="Computed" displayName="Computed" id="4be9a94f-df65-4cc6-a48a-de118fff2730" isdomainofvalue="False" dataSourceId="51b2204b-6aca-4891-a1b1-754a541e2517"/>
</file>

<file path=customXml/itemProps1.xml><?xml version="1.0" encoding="utf-8"?>
<ds:datastoreItem xmlns:ds="http://schemas.openxmlformats.org/officeDocument/2006/customXml" ds:itemID="{106BC99B-AE6C-45C1-8242-65EE313B67BD}">
  <ds:schemaRefs/>
</ds:datastoreItem>
</file>

<file path=customXml/itemProps2.xml><?xml version="1.0" encoding="utf-8"?>
<ds:datastoreItem xmlns:ds="http://schemas.openxmlformats.org/officeDocument/2006/customXml" ds:itemID="{BDDF6601-0FA1-456E-995F-ED657B792AD6}">
  <ds:schemaRefs/>
</ds:datastoreItem>
</file>

<file path=customXml/itemProps3.xml><?xml version="1.0" encoding="utf-8"?>
<ds:datastoreItem xmlns:ds="http://schemas.openxmlformats.org/officeDocument/2006/customXml" ds:itemID="{AD7DF0A6-CE59-4E90-95ED-9A1F576D2A41}">
  <ds:schemaRefs/>
</ds:datastoreItem>
</file>

<file path=customXml/itemProps4.xml><?xml version="1.0" encoding="utf-8"?>
<ds:datastoreItem xmlns:ds="http://schemas.openxmlformats.org/officeDocument/2006/customXml" ds:itemID="{4AC6DF57-2FA4-4CA8-94C6-87800622293B}">
  <ds:schemaRefs/>
</ds:datastoreItem>
</file>

<file path=customXml/itemProps5.xml><?xml version="1.0" encoding="utf-8"?>
<ds:datastoreItem xmlns:ds="http://schemas.openxmlformats.org/officeDocument/2006/customXml" ds:itemID="{435E36D1-5404-42EA-98DC-B79831943D65}">
  <ds:schemaRefs/>
</ds:datastoreItem>
</file>

<file path=customXml/itemProps6.xml><?xml version="1.0" encoding="utf-8"?>
<ds:datastoreItem xmlns:ds="http://schemas.openxmlformats.org/officeDocument/2006/customXml" ds:itemID="{415EEF7F-994D-40B3-B763-4EAFDC601F69}">
  <ds:schemaRefs/>
</ds:datastoreItem>
</file>

<file path=customXml/itemProps7.xml><?xml version="1.0" encoding="utf-8"?>
<ds:datastoreItem xmlns:ds="http://schemas.openxmlformats.org/officeDocument/2006/customXml" ds:itemID="{E3E3E378-C380-450A-9B83-B63B31929AFB}">
  <ds:schemaRefs/>
</ds:datastoreItem>
</file>

<file path=docProps/app.xml><?xml version="1.0" encoding="utf-8"?>
<Properties xmlns="http://schemas.openxmlformats.org/officeDocument/2006/extended-properties" xmlns:vt="http://schemas.openxmlformats.org/officeDocument/2006/docPropsVTypes">
  <Template/>
  <TotalTime>20875</TotalTime>
  <Words>1034</Words>
  <Application>Microsoft Office PowerPoint</Application>
  <PresentationFormat>Widescreen</PresentationFormat>
  <Paragraphs>103</Paragraphs>
  <Slides>6</Slides>
  <Notes>6</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Arial Bold</vt:lpstr>
      <vt:lpstr>Arial Regular</vt:lpstr>
      <vt:lpstr>Calibri</vt:lpstr>
      <vt:lpstr>1_Office Theme</vt:lpstr>
      <vt:lpstr>Disease and Case Management Programs</vt:lpstr>
      <vt:lpstr>Personal nurse support</vt:lpstr>
      <vt:lpstr>Relief for your back pain</vt:lpstr>
      <vt:lpstr>Face cancer with confidence</vt:lpstr>
      <vt:lpstr>Healthy baby, healthy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Ashley Powers</cp:lastModifiedBy>
  <cp:revision>462</cp:revision>
  <cp:lastPrinted>2019-08-15T16:11:28Z</cp:lastPrinted>
  <dcterms:created xsi:type="dcterms:W3CDTF">2019-06-11T17:43:11Z</dcterms:created>
  <dcterms:modified xsi:type="dcterms:W3CDTF">2021-04-02T14:59:46Z</dcterms:modified>
</cp:coreProperties>
</file>